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73" r:id="rId3"/>
    <p:sldId id="271" r:id="rId4"/>
    <p:sldId id="276" r:id="rId5"/>
    <p:sldId id="281" r:id="rId6"/>
    <p:sldId id="282" r:id="rId7"/>
    <p:sldId id="283" r:id="rId8"/>
    <p:sldId id="290" r:id="rId9"/>
    <p:sldId id="289" r:id="rId10"/>
    <p:sldId id="286" r:id="rId11"/>
    <p:sldId id="285" r:id="rId12"/>
    <p:sldId id="256" r:id="rId13"/>
    <p:sldId id="279" r:id="rId14"/>
    <p:sldId id="269" r:id="rId15"/>
    <p:sldId id="287" r:id="rId16"/>
    <p:sldId id="288" r:id="rId17"/>
    <p:sldId id="280"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84949" autoAdjust="0"/>
  </p:normalViewPr>
  <p:slideViewPr>
    <p:cSldViewPr snapToGrid="0">
      <p:cViewPr>
        <p:scale>
          <a:sx n="50" d="100"/>
          <a:sy n="50" d="100"/>
        </p:scale>
        <p:origin x="-2670" y="-12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2DB40EF-412B-46B9-80ED-E00AB0CEDF48}" type="datetimeFigureOut">
              <a:rPr lang="en-IE"/>
              <a:pPr>
                <a:defRPr/>
              </a:pPr>
              <a:t>11/04/2018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7F8E17-D8A0-4D06-B8CA-7E9D919410D6}"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994FA9-DB53-4728-8479-7E7DBB584949}" type="slidenum">
              <a:rPr lang="en-IE">
                <a:cs typeface="Arial" charset="0"/>
              </a:rPr>
              <a:pPr fontAlgn="base">
                <a:spcBef>
                  <a:spcPct val="0"/>
                </a:spcBef>
                <a:spcAft>
                  <a:spcPct val="0"/>
                </a:spcAft>
              </a:pPr>
              <a:t>11</a:t>
            </a:fld>
            <a:endParaRPr lang="en-I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ACCCD8-54A9-4BDC-84B7-FF39E4FFBD19}" type="slidenum">
              <a:rPr lang="en-IE">
                <a:cs typeface="Arial" charset="0"/>
              </a:rPr>
              <a:pPr fontAlgn="base">
                <a:spcBef>
                  <a:spcPct val="0"/>
                </a:spcBef>
                <a:spcAft>
                  <a:spcPct val="0"/>
                </a:spcAft>
              </a:pPr>
              <a:t>15</a:t>
            </a:fld>
            <a:endParaRPr lang="en-I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19DA6758-A0C4-4AE1-A239-D35FE0ECA6C9}" type="datetimeFigureOut">
              <a:rPr lang="en-IE"/>
              <a:pPr>
                <a:defRPr/>
              </a:pPr>
              <a:t>11/04/2018</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C647671-9AC9-4434-A68D-691464F388AA}"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C5684E2B-4941-4327-98D9-E7A0F5FBB82A}" type="datetimeFigureOut">
              <a:rPr lang="en-IE"/>
              <a:pPr>
                <a:defRPr/>
              </a:pPr>
              <a:t>11/04/2018</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2A2A433-E303-49AC-A88F-7553B46110C1}"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807A74E3-1155-4AE0-95FB-C5BB95E6D3B1}" type="datetimeFigureOut">
              <a:rPr lang="en-IE"/>
              <a:pPr>
                <a:defRPr/>
              </a:pPr>
              <a:t>11/04/2018</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44D8A71-DAB3-48C4-8D20-669324251373}"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DCE9D2D0-E52C-4E05-B3FC-77DCA70E0A44}" type="datetimeFigureOut">
              <a:rPr lang="en-IE"/>
              <a:pPr>
                <a:defRPr/>
              </a:pPr>
              <a:t>11/04/2018</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15956C2-AE06-47EC-9E1A-AE020287BFB0}"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CB02AB-E2BE-46D4-802F-3F2633ABD9E7}" type="datetimeFigureOut">
              <a:rPr lang="en-IE"/>
              <a:pPr>
                <a:defRPr/>
              </a:pPr>
              <a:t>11/04/2018</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3F6963E-DD80-4C93-8E00-F8E79E492B1B}"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CA58EC87-CD61-4A6B-9881-5A5A077BDB8E}" type="datetimeFigureOut">
              <a:rPr lang="en-IE"/>
              <a:pPr>
                <a:defRPr/>
              </a:pPr>
              <a:t>11/04/2018</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8CC0EE4C-5A1F-443A-9D94-5DC618C7FFBE}"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101A12FC-25BF-443D-8D7D-FFE0EA4AB312}" type="datetimeFigureOut">
              <a:rPr lang="en-IE"/>
              <a:pPr>
                <a:defRPr/>
              </a:pPr>
              <a:t>11/04/2018</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4C30E22D-2030-4863-9EF1-9B4B3B745B2B}"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63EA7883-A335-40FC-B609-A4B11BE176D2}" type="datetimeFigureOut">
              <a:rPr lang="en-IE"/>
              <a:pPr>
                <a:defRPr/>
              </a:pPr>
              <a:t>11/04/2018</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77CC1412-698D-40A4-872B-50A22FF00FC1}"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C00AA3-418D-469D-AE9D-3C8C9A7F087A}" type="datetimeFigureOut">
              <a:rPr lang="en-IE"/>
              <a:pPr>
                <a:defRPr/>
              </a:pPr>
              <a:t>11/04/2018</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DE1780AD-D488-4CA1-B171-906384355233}"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70DCDE-90B4-467C-A850-486DF2AA37F2}" type="datetimeFigureOut">
              <a:rPr lang="en-IE"/>
              <a:pPr>
                <a:defRPr/>
              </a:pPr>
              <a:t>11/04/2018</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70E33520-2F96-4D2F-938C-4F8A3B48D64C}"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18F3F9-39FF-4E13-8D86-3793B2BC27C0}" type="datetimeFigureOut">
              <a:rPr lang="en-IE"/>
              <a:pPr>
                <a:defRPr/>
              </a:pPr>
              <a:t>11/04/2018</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C479D68C-E34D-4A07-93DF-53DAE9FA81F0}"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5859A2F-914E-49A1-9DD5-D08FDF0AE9C9}" type="datetimeFigureOut">
              <a:rPr lang="en-IE"/>
              <a:pPr>
                <a:defRPr/>
              </a:pPr>
              <a:t>11/04/2018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22B0DC5-2706-49C4-A501-3F5CE4A32009}"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1.jpe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1.jpe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p:cNvPicPr>
            <a:picLocks noGrp="1" noChangeAspect="1"/>
          </p:cNvPicPr>
          <p:nvPr>
            <p:ph idx="1"/>
          </p:nvPr>
        </p:nvPicPr>
        <p:blipFill>
          <a:blip r:embed="rId2"/>
          <a:srcRect/>
          <a:stretch>
            <a:fillRect/>
          </a:stretch>
        </p:blipFill>
        <p:spPr>
          <a:xfrm>
            <a:off x="4318000" y="1027113"/>
            <a:ext cx="4379913" cy="4298950"/>
          </a:xfrm>
        </p:spPr>
      </p:pic>
      <p:sp>
        <p:nvSpPr>
          <p:cNvPr id="14339" name="TextBox 6"/>
          <p:cNvSpPr txBox="1">
            <a:spLocks noChangeArrowheads="1"/>
          </p:cNvSpPr>
          <p:nvPr/>
        </p:nvSpPr>
        <p:spPr bwMode="auto">
          <a:xfrm>
            <a:off x="5205413" y="5803900"/>
            <a:ext cx="3751262" cy="368300"/>
          </a:xfrm>
          <a:prstGeom prst="rect">
            <a:avLst/>
          </a:prstGeom>
          <a:noFill/>
          <a:ln w="9525">
            <a:noFill/>
            <a:miter lim="800000"/>
            <a:headEnd/>
            <a:tailEnd/>
          </a:ln>
        </p:spPr>
        <p:txBody>
          <a:bodyPr>
            <a:spAutoFit/>
          </a:bodyPr>
          <a:lstStyle/>
          <a:p>
            <a:r>
              <a:rPr lang="en-IE">
                <a:latin typeface="Calibri" pitchFamily="34" charset="0"/>
              </a:rPr>
              <a:t>John Gabriel Byrne (1933 –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868363" y="1089025"/>
            <a:ext cx="10653712" cy="3030538"/>
          </a:xfrm>
          <a:prstGeom prst="rect">
            <a:avLst/>
          </a:prstGeom>
          <a:noFill/>
          <a:ln w="9525">
            <a:noFill/>
            <a:miter lim="800000"/>
            <a:headEnd/>
            <a:tailEnd/>
          </a:ln>
        </p:spPr>
        <p:txBody>
          <a:bodyPr>
            <a:spAutoFit/>
          </a:bodyPr>
          <a:lstStyle/>
          <a:p>
            <a:pPr>
              <a:lnSpc>
                <a:spcPct val="150000"/>
              </a:lnSpc>
            </a:pPr>
            <a:r>
              <a:rPr lang="en-IE" sz="2600" i="1">
                <a:latin typeface="Calibri" pitchFamily="34" charset="0"/>
              </a:rPr>
              <a:t>“Imagine a large hall like a theatre, except that the circles and galleries go right round through the space usually occupied by the stage. The walls of this chamber are painted to form a map of the globe. The ceiling represents the north polar regions, England is in the gallery, the tropics in the upper circle, Australia on the dress circle and the antarctic in the pit….. </a:t>
            </a:r>
            <a:endParaRPr lang="en-IE" sz="26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238" y="1169988"/>
            <a:ext cx="10515600" cy="4351337"/>
          </a:xfrm>
        </p:spPr>
        <p:txBody>
          <a:bodyPr rtlCol="0">
            <a:normAutofit fontScale="92500" lnSpcReduction="10000"/>
          </a:bodyPr>
          <a:lstStyle/>
          <a:p>
            <a:pPr marL="0" indent="0" fontAlgn="auto">
              <a:lnSpc>
                <a:spcPct val="160000"/>
              </a:lnSpc>
              <a:spcAft>
                <a:spcPts val="0"/>
              </a:spcAft>
              <a:buFont typeface="Arial" panose="020B0604020202020204" pitchFamily="34" charset="0"/>
              <a:buNone/>
              <a:defRPr/>
            </a:pPr>
            <a:r>
              <a:rPr lang="en-IE" i="1" dirty="0" smtClean="0"/>
              <a:t>….A </a:t>
            </a:r>
            <a:r>
              <a:rPr lang="en-IE" i="1" dirty="0"/>
              <a:t>myriad of computers </a:t>
            </a:r>
            <a:r>
              <a:rPr lang="en-IE" i="1" dirty="0" smtClean="0"/>
              <a:t>are </a:t>
            </a:r>
            <a:r>
              <a:rPr lang="en-IE" i="1" dirty="0"/>
              <a:t>at work upon the weather of the part of the map where each sits, but each computer attends only to one equation or part of an equation. The work of each region is coordinated by an official of higher rank. Numerous little “night signs” display the instantaneous values so that neighbouring computers can read them. Each number is thus displayed in three adjacent zones so as to maintain communication to the North and South on the map</a:t>
            </a:r>
            <a:r>
              <a:rPr lang="en-IE" i="1" dirty="0" smtClean="0"/>
              <a:t>.”</a:t>
            </a:r>
            <a:endParaRPr lang="en-IE" dirty="0"/>
          </a:p>
          <a:p>
            <a:pPr fontAlgn="auto">
              <a:spcAft>
                <a:spcPts val="0"/>
              </a:spcAft>
              <a:buFont typeface="Arial" panose="020B0604020202020204" pitchFamily="34" charset="0"/>
              <a:buChar char="•"/>
              <a:defRPr/>
            </a:pPr>
            <a:endParaRPr lang="en-IE" dirty="0"/>
          </a:p>
        </p:txBody>
      </p:sp>
      <p:sp>
        <p:nvSpPr>
          <p:cNvPr id="24578" name="TextBox 3"/>
          <p:cNvSpPr txBox="1">
            <a:spLocks noChangeArrowheads="1"/>
          </p:cNvSpPr>
          <p:nvPr/>
        </p:nvSpPr>
        <p:spPr bwMode="auto">
          <a:xfrm>
            <a:off x="1311275" y="5943600"/>
            <a:ext cx="9966325" cy="646113"/>
          </a:xfrm>
          <a:prstGeom prst="rect">
            <a:avLst/>
          </a:prstGeom>
          <a:noFill/>
          <a:ln w="9525">
            <a:noFill/>
            <a:miter lim="800000"/>
            <a:headEnd/>
            <a:tailEnd/>
          </a:ln>
        </p:spPr>
        <p:txBody>
          <a:bodyPr>
            <a:spAutoFit/>
          </a:bodyPr>
          <a:lstStyle/>
          <a:p>
            <a:r>
              <a:rPr lang="en-IE">
                <a:latin typeface="Calibri" pitchFamily="34" charset="0"/>
              </a:rPr>
              <a:t>[Richardson’s Fantasy of a Weather Forecast Factory, L. W. Richardson, </a:t>
            </a:r>
            <a:r>
              <a:rPr lang="en-IE" i="1">
                <a:latin typeface="Calibri" pitchFamily="34" charset="0"/>
              </a:rPr>
              <a:t>Weather predication by digital process</a:t>
            </a:r>
            <a:r>
              <a:rPr lang="en-IE">
                <a:latin typeface="Calibri" pitchFamily="34" charset="0"/>
              </a:rPr>
              <a:t>,  Cambridge University Press, 1922.]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4"/>
          <p:cNvPicPr>
            <a:picLocks noChangeAspect="1"/>
          </p:cNvPicPr>
          <p:nvPr/>
        </p:nvPicPr>
        <p:blipFill>
          <a:blip r:embed="rId2"/>
          <a:srcRect/>
          <a:stretch>
            <a:fillRect/>
          </a:stretch>
        </p:blipFill>
        <p:spPr bwMode="auto">
          <a:xfrm>
            <a:off x="2644775" y="-136525"/>
            <a:ext cx="7459663" cy="5962650"/>
          </a:xfrm>
          <a:prstGeom prst="rect">
            <a:avLst/>
          </a:prstGeom>
          <a:noFill/>
          <a:ln w="9525">
            <a:noFill/>
            <a:miter lim="800000"/>
            <a:headEnd/>
            <a:tailEnd/>
          </a:ln>
        </p:spPr>
      </p:pic>
      <p:sp>
        <p:nvSpPr>
          <p:cNvPr id="26630" name="TextBox 5"/>
          <p:cNvSpPr txBox="1">
            <a:spLocks noChangeArrowheads="1"/>
          </p:cNvSpPr>
          <p:nvPr/>
        </p:nvSpPr>
        <p:spPr bwMode="auto">
          <a:xfrm>
            <a:off x="1722438" y="5918200"/>
            <a:ext cx="10042525" cy="923925"/>
          </a:xfrm>
          <a:prstGeom prst="rect">
            <a:avLst/>
          </a:prstGeom>
          <a:noFill/>
          <a:ln w="9525">
            <a:noFill/>
            <a:miter lim="800000"/>
            <a:headEnd/>
            <a:tailEnd/>
          </a:ln>
        </p:spPr>
        <p:txBody>
          <a:bodyPr>
            <a:spAutoFit/>
          </a:bodyPr>
          <a:lstStyle/>
          <a:p>
            <a:pPr algn="ctr"/>
            <a:r>
              <a:rPr lang="en-IE" b="1">
                <a:latin typeface="Calibri" pitchFamily="34" charset="0"/>
              </a:rPr>
              <a:t>“Weather Forecasting Factory” by Stephen Conlin, 1986. Based on the description in </a:t>
            </a:r>
            <a:r>
              <a:rPr lang="en-IE" b="1" i="1">
                <a:latin typeface="Calibri" pitchFamily="34" charset="0"/>
              </a:rPr>
              <a:t>Weather Prediction by Numerical Process, </a:t>
            </a:r>
            <a:r>
              <a:rPr lang="en-IE" b="1">
                <a:latin typeface="Calibri" pitchFamily="34" charset="0"/>
              </a:rPr>
              <a:t> by L.F. Richardson, Cambridge University Press, 1922, and on advice from Prof. John Byrne, Trinity College Dublin.</a:t>
            </a:r>
            <a:endParaRPr lang="en-IE">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p:cNvPicPr>
            <a:picLocks noGrp="1" noChangeAspect="1"/>
          </p:cNvPicPr>
          <p:nvPr>
            <p:ph idx="1"/>
          </p:nvPr>
        </p:nvPicPr>
        <p:blipFill>
          <a:blip r:embed="rId2"/>
          <a:srcRect/>
          <a:stretch>
            <a:fillRect/>
          </a:stretch>
        </p:blipFill>
        <p:spPr>
          <a:xfrm>
            <a:off x="4543425" y="563563"/>
            <a:ext cx="2860675" cy="4351337"/>
          </a:xfrm>
        </p:spPr>
      </p:pic>
      <p:sp>
        <p:nvSpPr>
          <p:cNvPr id="27651" name="TextBox 4"/>
          <p:cNvSpPr txBox="1">
            <a:spLocks noChangeArrowheads="1"/>
          </p:cNvSpPr>
          <p:nvPr/>
        </p:nvSpPr>
        <p:spPr bwMode="auto">
          <a:xfrm>
            <a:off x="2057400" y="5562600"/>
            <a:ext cx="8047038" cy="369888"/>
          </a:xfrm>
          <a:prstGeom prst="rect">
            <a:avLst/>
          </a:prstGeom>
          <a:noFill/>
          <a:ln w="9525">
            <a:noFill/>
            <a:miter lim="800000"/>
            <a:headEnd/>
            <a:tailEnd/>
          </a:ln>
        </p:spPr>
        <p:txBody>
          <a:bodyPr>
            <a:spAutoFit/>
          </a:bodyPr>
          <a:lstStyle/>
          <a:p>
            <a:r>
              <a:rPr lang="en-IE" b="1">
                <a:latin typeface="Calibri" pitchFamily="34" charset="0"/>
              </a:rPr>
              <a:t>Director of Operations standing on central tower: Lewis F. Richardson</a:t>
            </a:r>
            <a:endParaRPr lang="en-IE">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2"/>
          <a:srcRect/>
          <a:stretch>
            <a:fillRect/>
          </a:stretch>
        </p:blipFill>
        <p:spPr>
          <a:xfrm>
            <a:off x="3430588" y="365125"/>
            <a:ext cx="5575300" cy="4351338"/>
          </a:xfrm>
        </p:spPr>
      </p:pic>
      <p:sp>
        <p:nvSpPr>
          <p:cNvPr id="28675" name="TextBox 2"/>
          <p:cNvSpPr txBox="1">
            <a:spLocks noChangeArrowheads="1"/>
          </p:cNvSpPr>
          <p:nvPr/>
        </p:nvSpPr>
        <p:spPr bwMode="auto">
          <a:xfrm>
            <a:off x="3063875" y="4983163"/>
            <a:ext cx="9372600" cy="1477962"/>
          </a:xfrm>
          <a:prstGeom prst="rect">
            <a:avLst/>
          </a:prstGeom>
          <a:noFill/>
          <a:ln w="9525">
            <a:noFill/>
            <a:miter lim="800000"/>
            <a:headEnd/>
            <a:tailEnd/>
          </a:ln>
        </p:spPr>
        <p:txBody>
          <a:bodyPr>
            <a:spAutoFit/>
          </a:bodyPr>
          <a:lstStyle/>
          <a:p>
            <a:r>
              <a:rPr lang="en-IE">
                <a:latin typeface="Calibri" pitchFamily="34" charset="0"/>
              </a:rPr>
              <a:t>The Arithmetic Research Room. Left to right: </a:t>
            </a:r>
          </a:p>
          <a:p>
            <a:r>
              <a:rPr lang="en-IE">
                <a:latin typeface="Calibri" pitchFamily="34" charset="0"/>
              </a:rPr>
              <a:t>Lord Kelvin (1824-1907) and his brother James Thomson; </a:t>
            </a:r>
          </a:p>
          <a:p>
            <a:r>
              <a:rPr lang="en-IE">
                <a:latin typeface="Calibri" pitchFamily="34" charset="0"/>
              </a:rPr>
              <a:t>Percy Ludgate (1883-1922), Irish inventor of an Analytical Engine; </a:t>
            </a:r>
          </a:p>
          <a:p>
            <a:r>
              <a:rPr lang="en-IE">
                <a:latin typeface="Calibri" pitchFamily="34" charset="0"/>
              </a:rPr>
              <a:t>Ada Lovelace (1815-1852), daughter of Lord Byron and friend of Babbage; </a:t>
            </a:r>
          </a:p>
          <a:p>
            <a:r>
              <a:rPr lang="en-IE">
                <a:latin typeface="Calibri" pitchFamily="34" charset="0"/>
              </a:rPr>
              <a:t>George Boole (1815-1864), inventor of Boolean algebra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3"/>
          <p:cNvPicPr>
            <a:picLocks noGrp="1" noChangeAspect="1"/>
          </p:cNvPicPr>
          <p:nvPr>
            <p:ph idx="1"/>
          </p:nvPr>
        </p:nvPicPr>
        <p:blipFill>
          <a:blip r:embed="rId3"/>
          <a:srcRect/>
          <a:stretch>
            <a:fillRect/>
          </a:stretch>
        </p:blipFill>
        <p:spPr>
          <a:xfrm>
            <a:off x="3849688" y="500063"/>
            <a:ext cx="4370387" cy="4351337"/>
          </a:xfrm>
        </p:spPr>
      </p:pic>
      <p:sp>
        <p:nvSpPr>
          <p:cNvPr id="29698" name="TextBox 4"/>
          <p:cNvSpPr txBox="1">
            <a:spLocks noChangeArrowheads="1"/>
          </p:cNvSpPr>
          <p:nvPr/>
        </p:nvSpPr>
        <p:spPr bwMode="auto">
          <a:xfrm>
            <a:off x="3581400" y="5502275"/>
            <a:ext cx="6705600" cy="922338"/>
          </a:xfrm>
          <a:prstGeom prst="rect">
            <a:avLst/>
          </a:prstGeom>
          <a:noFill/>
          <a:ln w="9525">
            <a:noFill/>
            <a:miter lim="800000"/>
            <a:headEnd/>
            <a:tailEnd/>
          </a:ln>
        </p:spPr>
        <p:txBody>
          <a:bodyPr>
            <a:spAutoFit/>
          </a:bodyPr>
          <a:lstStyle/>
          <a:p>
            <a:pPr algn="ctr"/>
            <a:r>
              <a:rPr lang="en-IE" b="1">
                <a:latin typeface="Calibri" pitchFamily="34" charset="0"/>
              </a:rPr>
              <a:t>A large hemispheric bowl spinning on a turntable, for geophysical experiments. The figure standing below the tank is</a:t>
            </a:r>
          </a:p>
          <a:p>
            <a:pPr algn="ctr"/>
            <a:r>
              <a:rPr lang="en-IE" b="1">
                <a:latin typeface="Calibri" pitchFamily="34" charset="0"/>
              </a:rPr>
              <a:t> Sir Geoffrey Taylor, George Boole’s grandson</a:t>
            </a:r>
            <a:endParaRPr lang="en-IE">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3"/>
          <p:cNvPicPr>
            <a:picLocks noGrp="1"/>
          </p:cNvPicPr>
          <p:nvPr>
            <p:ph idx="1"/>
          </p:nvPr>
        </p:nvPicPr>
        <p:blipFill>
          <a:blip r:embed="rId2"/>
          <a:srcRect/>
          <a:stretch>
            <a:fillRect/>
          </a:stretch>
        </p:blipFill>
        <p:spPr>
          <a:xfrm>
            <a:off x="2898775" y="423863"/>
            <a:ext cx="6546850" cy="4351337"/>
          </a:xfrm>
        </p:spPr>
      </p:pic>
      <p:sp>
        <p:nvSpPr>
          <p:cNvPr id="31746" name="TextBox 4"/>
          <p:cNvSpPr txBox="1">
            <a:spLocks noChangeArrowheads="1"/>
          </p:cNvSpPr>
          <p:nvPr/>
        </p:nvSpPr>
        <p:spPr bwMode="auto">
          <a:xfrm>
            <a:off x="2346325" y="5394325"/>
            <a:ext cx="8778875" cy="923925"/>
          </a:xfrm>
          <a:prstGeom prst="rect">
            <a:avLst/>
          </a:prstGeom>
          <a:noFill/>
          <a:ln w="9525">
            <a:noFill/>
            <a:miter lim="800000"/>
            <a:headEnd/>
            <a:tailEnd/>
          </a:ln>
        </p:spPr>
        <p:txBody>
          <a:bodyPr>
            <a:spAutoFit/>
          </a:bodyPr>
          <a:lstStyle/>
          <a:p>
            <a:pPr algn="ctr"/>
            <a:r>
              <a:rPr lang="en-IE" i="1">
                <a:latin typeface="Calibri" pitchFamily="34" charset="0"/>
              </a:rPr>
              <a:t>“Outside are playing fields, houses, mountains and lakes, for it was thought that those who compute the weather should breathe of it freely.”</a:t>
            </a:r>
            <a:endParaRPr lang="en-IE">
              <a:latin typeface="Calibri" pitchFamily="34" charset="0"/>
            </a:endParaRPr>
          </a:p>
          <a:p>
            <a:endParaRPr lang="en-IE">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oup 3"/>
          <p:cNvGrpSpPr>
            <a:grpSpLocks/>
          </p:cNvGrpSpPr>
          <p:nvPr/>
        </p:nvGrpSpPr>
        <p:grpSpPr bwMode="auto">
          <a:xfrm>
            <a:off x="3070225" y="365125"/>
            <a:ext cx="4748213" cy="6340475"/>
            <a:chOff x="0" y="0"/>
            <a:chExt cx="6265164" cy="8480149"/>
          </a:xfrm>
        </p:grpSpPr>
        <p:pic>
          <p:nvPicPr>
            <p:cNvPr id="32772" name="Picture 4"/>
            <p:cNvPicPr>
              <a:picLocks noChangeAspect="1" noChangeArrowheads="1"/>
            </p:cNvPicPr>
            <p:nvPr/>
          </p:nvPicPr>
          <p:blipFill>
            <a:blip r:embed="rId2"/>
            <a:srcRect/>
            <a:stretch>
              <a:fillRect/>
            </a:stretch>
          </p:blipFill>
          <p:spPr bwMode="auto">
            <a:xfrm>
              <a:off x="0" y="0"/>
              <a:ext cx="6265164" cy="522732"/>
            </a:xfrm>
            <a:prstGeom prst="rect">
              <a:avLst/>
            </a:prstGeom>
            <a:noFill/>
            <a:ln w="9525">
              <a:noFill/>
              <a:miter lim="800000"/>
              <a:headEnd/>
              <a:tailEnd/>
            </a:ln>
          </p:spPr>
        </p:pic>
        <p:pic>
          <p:nvPicPr>
            <p:cNvPr id="32773" name="Picture 5"/>
            <p:cNvPicPr>
              <a:picLocks noChangeAspect="1" noChangeArrowheads="1"/>
            </p:cNvPicPr>
            <p:nvPr/>
          </p:nvPicPr>
          <p:blipFill>
            <a:blip r:embed="rId3"/>
            <a:srcRect/>
            <a:stretch>
              <a:fillRect/>
            </a:stretch>
          </p:blipFill>
          <p:spPr bwMode="auto">
            <a:xfrm>
              <a:off x="0" y="522732"/>
              <a:ext cx="6265164" cy="522732"/>
            </a:xfrm>
            <a:prstGeom prst="rect">
              <a:avLst/>
            </a:prstGeom>
            <a:noFill/>
            <a:ln w="9525">
              <a:noFill/>
              <a:miter lim="800000"/>
              <a:headEnd/>
              <a:tailEnd/>
            </a:ln>
          </p:spPr>
        </p:pic>
        <p:pic>
          <p:nvPicPr>
            <p:cNvPr id="32774" name="Picture 6"/>
            <p:cNvPicPr>
              <a:picLocks noChangeAspect="1" noChangeArrowheads="1"/>
            </p:cNvPicPr>
            <p:nvPr/>
          </p:nvPicPr>
          <p:blipFill>
            <a:blip r:embed="rId4"/>
            <a:srcRect/>
            <a:stretch>
              <a:fillRect/>
            </a:stretch>
          </p:blipFill>
          <p:spPr bwMode="auto">
            <a:xfrm>
              <a:off x="0" y="1045463"/>
              <a:ext cx="6265164" cy="522732"/>
            </a:xfrm>
            <a:prstGeom prst="rect">
              <a:avLst/>
            </a:prstGeom>
            <a:noFill/>
            <a:ln w="9525">
              <a:noFill/>
              <a:miter lim="800000"/>
              <a:headEnd/>
              <a:tailEnd/>
            </a:ln>
          </p:spPr>
        </p:pic>
        <p:pic>
          <p:nvPicPr>
            <p:cNvPr id="32775" name="Picture 7"/>
            <p:cNvPicPr>
              <a:picLocks noChangeAspect="1" noChangeArrowheads="1"/>
            </p:cNvPicPr>
            <p:nvPr/>
          </p:nvPicPr>
          <p:blipFill>
            <a:blip r:embed="rId5"/>
            <a:srcRect/>
            <a:stretch>
              <a:fillRect/>
            </a:stretch>
          </p:blipFill>
          <p:spPr bwMode="auto">
            <a:xfrm>
              <a:off x="0" y="1568196"/>
              <a:ext cx="6265164" cy="522732"/>
            </a:xfrm>
            <a:prstGeom prst="rect">
              <a:avLst/>
            </a:prstGeom>
            <a:noFill/>
            <a:ln w="9525">
              <a:noFill/>
              <a:miter lim="800000"/>
              <a:headEnd/>
              <a:tailEnd/>
            </a:ln>
          </p:spPr>
        </p:pic>
        <p:pic>
          <p:nvPicPr>
            <p:cNvPr id="32776" name="Picture 8"/>
            <p:cNvPicPr>
              <a:picLocks noChangeAspect="1" noChangeArrowheads="1"/>
            </p:cNvPicPr>
            <p:nvPr/>
          </p:nvPicPr>
          <p:blipFill>
            <a:blip r:embed="rId6"/>
            <a:srcRect/>
            <a:stretch>
              <a:fillRect/>
            </a:stretch>
          </p:blipFill>
          <p:spPr bwMode="auto">
            <a:xfrm>
              <a:off x="0" y="2090927"/>
              <a:ext cx="6265164" cy="522732"/>
            </a:xfrm>
            <a:prstGeom prst="rect">
              <a:avLst/>
            </a:prstGeom>
            <a:noFill/>
            <a:ln w="9525">
              <a:noFill/>
              <a:miter lim="800000"/>
              <a:headEnd/>
              <a:tailEnd/>
            </a:ln>
          </p:spPr>
        </p:pic>
        <p:pic>
          <p:nvPicPr>
            <p:cNvPr id="32777" name="Picture 9"/>
            <p:cNvPicPr>
              <a:picLocks noChangeAspect="1" noChangeArrowheads="1"/>
            </p:cNvPicPr>
            <p:nvPr/>
          </p:nvPicPr>
          <p:blipFill>
            <a:blip r:embed="rId7"/>
            <a:srcRect/>
            <a:stretch>
              <a:fillRect/>
            </a:stretch>
          </p:blipFill>
          <p:spPr bwMode="auto">
            <a:xfrm>
              <a:off x="0" y="2613660"/>
              <a:ext cx="6265164" cy="522732"/>
            </a:xfrm>
            <a:prstGeom prst="rect">
              <a:avLst/>
            </a:prstGeom>
            <a:noFill/>
            <a:ln w="9525">
              <a:noFill/>
              <a:miter lim="800000"/>
              <a:headEnd/>
              <a:tailEnd/>
            </a:ln>
          </p:spPr>
        </p:pic>
        <p:pic>
          <p:nvPicPr>
            <p:cNvPr id="32778" name="Picture 10"/>
            <p:cNvPicPr>
              <a:picLocks noChangeAspect="1" noChangeArrowheads="1"/>
            </p:cNvPicPr>
            <p:nvPr/>
          </p:nvPicPr>
          <p:blipFill>
            <a:blip r:embed="rId8"/>
            <a:srcRect/>
            <a:stretch>
              <a:fillRect/>
            </a:stretch>
          </p:blipFill>
          <p:spPr bwMode="auto">
            <a:xfrm>
              <a:off x="0" y="3136392"/>
              <a:ext cx="6265164" cy="522732"/>
            </a:xfrm>
            <a:prstGeom prst="rect">
              <a:avLst/>
            </a:prstGeom>
            <a:noFill/>
            <a:ln w="9525">
              <a:noFill/>
              <a:miter lim="800000"/>
              <a:headEnd/>
              <a:tailEnd/>
            </a:ln>
          </p:spPr>
        </p:pic>
        <p:pic>
          <p:nvPicPr>
            <p:cNvPr id="32779" name="Picture 11"/>
            <p:cNvPicPr>
              <a:picLocks noChangeAspect="1" noChangeArrowheads="1"/>
            </p:cNvPicPr>
            <p:nvPr/>
          </p:nvPicPr>
          <p:blipFill>
            <a:blip r:embed="rId9"/>
            <a:srcRect/>
            <a:stretch>
              <a:fillRect/>
            </a:stretch>
          </p:blipFill>
          <p:spPr bwMode="auto">
            <a:xfrm>
              <a:off x="0" y="3659124"/>
              <a:ext cx="6265164" cy="522732"/>
            </a:xfrm>
            <a:prstGeom prst="rect">
              <a:avLst/>
            </a:prstGeom>
            <a:noFill/>
            <a:ln w="9525">
              <a:noFill/>
              <a:miter lim="800000"/>
              <a:headEnd/>
              <a:tailEnd/>
            </a:ln>
          </p:spPr>
        </p:pic>
        <p:pic>
          <p:nvPicPr>
            <p:cNvPr id="32780" name="Picture 12"/>
            <p:cNvPicPr>
              <a:picLocks noChangeAspect="1" noChangeArrowheads="1"/>
            </p:cNvPicPr>
            <p:nvPr/>
          </p:nvPicPr>
          <p:blipFill>
            <a:blip r:embed="rId10"/>
            <a:srcRect/>
            <a:stretch>
              <a:fillRect/>
            </a:stretch>
          </p:blipFill>
          <p:spPr bwMode="auto">
            <a:xfrm>
              <a:off x="0" y="4181856"/>
              <a:ext cx="6265164" cy="522732"/>
            </a:xfrm>
            <a:prstGeom prst="rect">
              <a:avLst/>
            </a:prstGeom>
            <a:noFill/>
            <a:ln w="9525">
              <a:noFill/>
              <a:miter lim="800000"/>
              <a:headEnd/>
              <a:tailEnd/>
            </a:ln>
          </p:spPr>
        </p:pic>
        <p:pic>
          <p:nvPicPr>
            <p:cNvPr id="32781" name="Picture 13"/>
            <p:cNvPicPr>
              <a:picLocks noChangeAspect="1" noChangeArrowheads="1"/>
            </p:cNvPicPr>
            <p:nvPr/>
          </p:nvPicPr>
          <p:blipFill>
            <a:blip r:embed="rId11"/>
            <a:srcRect/>
            <a:stretch>
              <a:fillRect/>
            </a:stretch>
          </p:blipFill>
          <p:spPr bwMode="auto">
            <a:xfrm>
              <a:off x="0" y="4704588"/>
              <a:ext cx="6265164" cy="522732"/>
            </a:xfrm>
            <a:prstGeom prst="rect">
              <a:avLst/>
            </a:prstGeom>
            <a:noFill/>
            <a:ln w="9525">
              <a:noFill/>
              <a:miter lim="800000"/>
              <a:headEnd/>
              <a:tailEnd/>
            </a:ln>
          </p:spPr>
        </p:pic>
        <p:pic>
          <p:nvPicPr>
            <p:cNvPr id="32782" name="Picture 14"/>
            <p:cNvPicPr>
              <a:picLocks noChangeAspect="1" noChangeArrowheads="1"/>
            </p:cNvPicPr>
            <p:nvPr/>
          </p:nvPicPr>
          <p:blipFill>
            <a:blip r:embed="rId12"/>
            <a:srcRect/>
            <a:stretch>
              <a:fillRect/>
            </a:stretch>
          </p:blipFill>
          <p:spPr bwMode="auto">
            <a:xfrm>
              <a:off x="0" y="5227320"/>
              <a:ext cx="6265164" cy="522732"/>
            </a:xfrm>
            <a:prstGeom prst="rect">
              <a:avLst/>
            </a:prstGeom>
            <a:noFill/>
            <a:ln w="9525">
              <a:noFill/>
              <a:miter lim="800000"/>
              <a:headEnd/>
              <a:tailEnd/>
            </a:ln>
          </p:spPr>
        </p:pic>
        <p:pic>
          <p:nvPicPr>
            <p:cNvPr id="32783" name="Picture 15"/>
            <p:cNvPicPr>
              <a:picLocks noChangeAspect="1" noChangeArrowheads="1"/>
            </p:cNvPicPr>
            <p:nvPr/>
          </p:nvPicPr>
          <p:blipFill>
            <a:blip r:embed="rId13"/>
            <a:srcRect/>
            <a:stretch>
              <a:fillRect/>
            </a:stretch>
          </p:blipFill>
          <p:spPr bwMode="auto">
            <a:xfrm>
              <a:off x="0" y="5750052"/>
              <a:ext cx="6265164" cy="522732"/>
            </a:xfrm>
            <a:prstGeom prst="rect">
              <a:avLst/>
            </a:prstGeom>
            <a:noFill/>
            <a:ln w="9525">
              <a:noFill/>
              <a:miter lim="800000"/>
              <a:headEnd/>
              <a:tailEnd/>
            </a:ln>
          </p:spPr>
        </p:pic>
        <p:pic>
          <p:nvPicPr>
            <p:cNvPr id="32784" name="Picture 16"/>
            <p:cNvPicPr>
              <a:picLocks noChangeAspect="1" noChangeArrowheads="1"/>
            </p:cNvPicPr>
            <p:nvPr/>
          </p:nvPicPr>
          <p:blipFill>
            <a:blip r:embed="rId14"/>
            <a:srcRect/>
            <a:stretch>
              <a:fillRect/>
            </a:stretch>
          </p:blipFill>
          <p:spPr bwMode="auto">
            <a:xfrm>
              <a:off x="0" y="6272784"/>
              <a:ext cx="6265164" cy="522732"/>
            </a:xfrm>
            <a:prstGeom prst="rect">
              <a:avLst/>
            </a:prstGeom>
            <a:noFill/>
            <a:ln w="9525">
              <a:noFill/>
              <a:miter lim="800000"/>
              <a:headEnd/>
              <a:tailEnd/>
            </a:ln>
          </p:spPr>
        </p:pic>
        <p:pic>
          <p:nvPicPr>
            <p:cNvPr id="32785" name="Picture 17"/>
            <p:cNvPicPr>
              <a:picLocks noChangeAspect="1" noChangeArrowheads="1"/>
            </p:cNvPicPr>
            <p:nvPr/>
          </p:nvPicPr>
          <p:blipFill>
            <a:blip r:embed="rId15"/>
            <a:srcRect/>
            <a:stretch>
              <a:fillRect/>
            </a:stretch>
          </p:blipFill>
          <p:spPr bwMode="auto">
            <a:xfrm>
              <a:off x="0" y="6795516"/>
              <a:ext cx="6265164" cy="522732"/>
            </a:xfrm>
            <a:prstGeom prst="rect">
              <a:avLst/>
            </a:prstGeom>
            <a:noFill/>
            <a:ln w="9525">
              <a:noFill/>
              <a:miter lim="800000"/>
              <a:headEnd/>
              <a:tailEnd/>
            </a:ln>
          </p:spPr>
        </p:pic>
        <p:pic>
          <p:nvPicPr>
            <p:cNvPr id="32786" name="Picture 18"/>
            <p:cNvPicPr>
              <a:picLocks noChangeAspect="1" noChangeArrowheads="1"/>
            </p:cNvPicPr>
            <p:nvPr/>
          </p:nvPicPr>
          <p:blipFill>
            <a:blip r:embed="rId16"/>
            <a:srcRect/>
            <a:stretch>
              <a:fillRect/>
            </a:stretch>
          </p:blipFill>
          <p:spPr bwMode="auto">
            <a:xfrm>
              <a:off x="0" y="7318248"/>
              <a:ext cx="6265164" cy="512064"/>
            </a:xfrm>
            <a:prstGeom prst="rect">
              <a:avLst/>
            </a:prstGeom>
            <a:noFill/>
            <a:ln w="9525">
              <a:noFill/>
              <a:miter lim="800000"/>
              <a:headEnd/>
              <a:tailEnd/>
            </a:ln>
          </p:spPr>
        </p:pic>
        <p:pic>
          <p:nvPicPr>
            <p:cNvPr id="32787" name="Picture 19"/>
            <p:cNvPicPr>
              <a:picLocks noChangeAspect="1" noChangeArrowheads="1"/>
            </p:cNvPicPr>
            <p:nvPr/>
          </p:nvPicPr>
          <p:blipFill>
            <a:blip r:embed="rId17"/>
            <a:srcRect/>
            <a:stretch>
              <a:fillRect/>
            </a:stretch>
          </p:blipFill>
          <p:spPr bwMode="auto">
            <a:xfrm>
              <a:off x="1246632" y="7830313"/>
              <a:ext cx="3771900" cy="571500"/>
            </a:xfrm>
            <a:prstGeom prst="rect">
              <a:avLst/>
            </a:prstGeom>
            <a:noFill/>
            <a:ln w="9525">
              <a:noFill/>
              <a:miter lim="800000"/>
              <a:headEnd/>
              <a:tailEnd/>
            </a:ln>
          </p:spPr>
        </p:pic>
        <p:sp>
          <p:nvSpPr>
            <p:cNvPr id="32788" name="Rectangle 20"/>
            <p:cNvSpPr>
              <a:spLocks noChangeArrowheads="1"/>
            </p:cNvSpPr>
            <p:nvPr/>
          </p:nvSpPr>
          <p:spPr bwMode="auto">
            <a:xfrm>
              <a:off x="5018530" y="8297725"/>
              <a:ext cx="50643" cy="182424"/>
            </a:xfrm>
            <a:prstGeom prst="rect">
              <a:avLst/>
            </a:prstGeom>
            <a:noFill/>
            <a:ln w="9525">
              <a:noFill/>
              <a:miter lim="800000"/>
              <a:headEnd/>
              <a:tailEnd/>
            </a:ln>
          </p:spPr>
          <p:txBody>
            <a:bodyPr lIns="0" tIns="0" rIns="0" bIns="0"/>
            <a:lstStyle/>
            <a:p>
              <a:pPr>
                <a:lnSpc>
                  <a:spcPct val="107000"/>
                </a:lnSpc>
                <a:spcAft>
                  <a:spcPts val="800"/>
                </a:spcAft>
              </a:pPr>
              <a:r>
                <a:rPr lang="en-IE" sz="1200">
                  <a:solidFill>
                    <a:srgbClr val="000000"/>
                  </a:solidFill>
                  <a:latin typeface="Times New Roman" pitchFamily="18" charset="0"/>
                  <a:cs typeface="Times New Roman" pitchFamily="18" charset="0"/>
                </a:rPr>
                <a:t> </a:t>
              </a:r>
              <a:endParaRPr lang="en-IE" sz="1100">
                <a:solidFill>
                  <a:srgbClr val="000000"/>
                </a:solidFill>
                <a:latin typeface="Calibri"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2"/>
          <a:srcRect/>
          <a:stretch>
            <a:fillRect/>
          </a:stretch>
        </p:blipFill>
        <p:spPr bwMode="auto">
          <a:xfrm>
            <a:off x="2668588" y="152400"/>
            <a:ext cx="7051675" cy="5227638"/>
          </a:xfrm>
          <a:prstGeom prst="rect">
            <a:avLst/>
          </a:prstGeom>
          <a:noFill/>
          <a:ln w="9525">
            <a:noFill/>
            <a:miter lim="800000"/>
            <a:headEnd/>
            <a:tailEnd/>
          </a:ln>
        </p:spPr>
      </p:pic>
      <p:sp>
        <p:nvSpPr>
          <p:cNvPr id="15364" name="TextBox 9"/>
          <p:cNvSpPr txBox="1">
            <a:spLocks noChangeArrowheads="1"/>
          </p:cNvSpPr>
          <p:nvPr/>
        </p:nvSpPr>
        <p:spPr bwMode="auto">
          <a:xfrm>
            <a:off x="2855913" y="5446713"/>
            <a:ext cx="2886075" cy="646112"/>
          </a:xfrm>
          <a:prstGeom prst="rect">
            <a:avLst/>
          </a:prstGeom>
          <a:noFill/>
          <a:ln w="9525">
            <a:noFill/>
            <a:miter lim="800000"/>
            <a:headEnd/>
            <a:tailEnd/>
          </a:ln>
        </p:spPr>
        <p:txBody>
          <a:bodyPr>
            <a:spAutoFit/>
          </a:bodyPr>
          <a:lstStyle/>
          <a:p>
            <a:r>
              <a:rPr lang="en-IE">
                <a:latin typeface="Calibri" pitchFamily="34" charset="0"/>
              </a:rPr>
              <a:t>Thomas Brendan Byrne</a:t>
            </a:r>
          </a:p>
          <a:p>
            <a:r>
              <a:rPr lang="en-IE">
                <a:latin typeface="Calibri" pitchFamily="34" charset="0"/>
              </a:rPr>
              <a:t>(John Byrne’s father)</a:t>
            </a:r>
          </a:p>
        </p:txBody>
      </p:sp>
      <p:cxnSp>
        <p:nvCxnSpPr>
          <p:cNvPr id="12" name="Straight Arrow Connector 11"/>
          <p:cNvCxnSpPr/>
          <p:nvPr/>
        </p:nvCxnSpPr>
        <p:spPr>
          <a:xfrm flipV="1">
            <a:off x="4754563" y="3216275"/>
            <a:ext cx="2227262" cy="223043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366" name="TextBox 22"/>
          <p:cNvSpPr txBox="1">
            <a:spLocks noChangeArrowheads="1"/>
          </p:cNvSpPr>
          <p:nvPr/>
        </p:nvSpPr>
        <p:spPr bwMode="auto">
          <a:xfrm>
            <a:off x="4268788" y="6153150"/>
            <a:ext cx="7772400" cy="369888"/>
          </a:xfrm>
          <a:prstGeom prst="rect">
            <a:avLst/>
          </a:prstGeom>
          <a:noFill/>
          <a:ln w="9525">
            <a:noFill/>
            <a:miter lim="800000"/>
            <a:headEnd/>
            <a:tailEnd/>
          </a:ln>
        </p:spPr>
        <p:txBody>
          <a:bodyPr>
            <a:spAutoFit/>
          </a:bodyPr>
          <a:lstStyle/>
          <a:p>
            <a:r>
              <a:rPr lang="en-IE">
                <a:latin typeface="Calibri" pitchFamily="34" charset="0"/>
              </a:rPr>
              <a:t>School of Engineering BAI Class of 1922-23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srcRect/>
          <a:stretch>
            <a:fillRect/>
          </a:stretch>
        </p:blipFill>
        <p:spPr>
          <a:xfrm>
            <a:off x="2181225" y="855663"/>
            <a:ext cx="7372350" cy="4219575"/>
          </a:xfrm>
        </p:spPr>
      </p:pic>
      <p:sp>
        <p:nvSpPr>
          <p:cNvPr id="16387" name="TextBox 2"/>
          <p:cNvSpPr txBox="1">
            <a:spLocks noChangeArrowheads="1"/>
          </p:cNvSpPr>
          <p:nvPr/>
        </p:nvSpPr>
        <p:spPr bwMode="auto">
          <a:xfrm>
            <a:off x="2255838" y="5638800"/>
            <a:ext cx="7832725" cy="923925"/>
          </a:xfrm>
          <a:prstGeom prst="rect">
            <a:avLst/>
          </a:prstGeom>
          <a:noFill/>
          <a:ln w="9525">
            <a:noFill/>
            <a:miter lim="800000"/>
            <a:headEnd/>
            <a:tailEnd/>
          </a:ln>
        </p:spPr>
        <p:txBody>
          <a:bodyPr>
            <a:spAutoFit/>
          </a:bodyPr>
          <a:lstStyle/>
          <a:p>
            <a:pPr algn="ctr"/>
            <a:r>
              <a:rPr lang="en-IE">
                <a:latin typeface="Calibri" pitchFamily="34" charset="0"/>
              </a:rPr>
              <a:t>John Byrne speaking at the centenary of the unveiling of the celtic cross commemorating the part which the Irish Brigade played in the Battle of Fontenoy in 1745 at Fontenoy, Belgium in 2007</a:t>
            </a:r>
            <a:endParaRPr lang="en-IE" b="1">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3"/>
          <p:cNvGrpSpPr>
            <a:grpSpLocks/>
          </p:cNvGrpSpPr>
          <p:nvPr/>
        </p:nvGrpSpPr>
        <p:grpSpPr bwMode="auto">
          <a:xfrm>
            <a:off x="2665413" y="1409700"/>
            <a:ext cx="5735637" cy="3757613"/>
            <a:chOff x="0" y="0"/>
            <a:chExt cx="5734813" cy="3758185"/>
          </a:xfrm>
        </p:grpSpPr>
        <p:pic>
          <p:nvPicPr>
            <p:cNvPr id="17413" name="Picture 4"/>
            <p:cNvPicPr>
              <a:picLocks noChangeAspect="1" noChangeArrowheads="1"/>
            </p:cNvPicPr>
            <p:nvPr/>
          </p:nvPicPr>
          <p:blipFill>
            <a:blip r:embed="rId2"/>
            <a:srcRect/>
            <a:stretch>
              <a:fillRect/>
            </a:stretch>
          </p:blipFill>
          <p:spPr bwMode="auto">
            <a:xfrm>
              <a:off x="0" y="0"/>
              <a:ext cx="5734813" cy="537972"/>
            </a:xfrm>
            <a:prstGeom prst="rect">
              <a:avLst/>
            </a:prstGeom>
            <a:noFill/>
            <a:ln w="9525">
              <a:noFill/>
              <a:miter lim="800000"/>
              <a:headEnd/>
              <a:tailEnd/>
            </a:ln>
          </p:spPr>
        </p:pic>
        <p:pic>
          <p:nvPicPr>
            <p:cNvPr id="17414" name="Picture 5"/>
            <p:cNvPicPr>
              <a:picLocks noChangeAspect="1" noChangeArrowheads="1"/>
            </p:cNvPicPr>
            <p:nvPr/>
          </p:nvPicPr>
          <p:blipFill>
            <a:blip r:embed="rId3"/>
            <a:srcRect/>
            <a:stretch>
              <a:fillRect/>
            </a:stretch>
          </p:blipFill>
          <p:spPr bwMode="auto">
            <a:xfrm>
              <a:off x="0" y="537972"/>
              <a:ext cx="5734813" cy="537972"/>
            </a:xfrm>
            <a:prstGeom prst="rect">
              <a:avLst/>
            </a:prstGeom>
            <a:noFill/>
            <a:ln w="9525">
              <a:noFill/>
              <a:miter lim="800000"/>
              <a:headEnd/>
              <a:tailEnd/>
            </a:ln>
          </p:spPr>
        </p:pic>
        <p:pic>
          <p:nvPicPr>
            <p:cNvPr id="17415" name="Picture 6"/>
            <p:cNvPicPr>
              <a:picLocks noChangeAspect="1" noChangeArrowheads="1"/>
            </p:cNvPicPr>
            <p:nvPr/>
          </p:nvPicPr>
          <p:blipFill>
            <a:blip r:embed="rId4"/>
            <a:srcRect/>
            <a:stretch>
              <a:fillRect/>
            </a:stretch>
          </p:blipFill>
          <p:spPr bwMode="auto">
            <a:xfrm>
              <a:off x="0" y="1075944"/>
              <a:ext cx="5734813" cy="537972"/>
            </a:xfrm>
            <a:prstGeom prst="rect">
              <a:avLst/>
            </a:prstGeom>
            <a:noFill/>
            <a:ln w="9525">
              <a:noFill/>
              <a:miter lim="800000"/>
              <a:headEnd/>
              <a:tailEnd/>
            </a:ln>
          </p:spPr>
        </p:pic>
        <p:pic>
          <p:nvPicPr>
            <p:cNvPr id="17416" name="Picture 7"/>
            <p:cNvPicPr>
              <a:picLocks noChangeAspect="1" noChangeArrowheads="1"/>
            </p:cNvPicPr>
            <p:nvPr/>
          </p:nvPicPr>
          <p:blipFill>
            <a:blip r:embed="rId5"/>
            <a:srcRect/>
            <a:stretch>
              <a:fillRect/>
            </a:stretch>
          </p:blipFill>
          <p:spPr bwMode="auto">
            <a:xfrm>
              <a:off x="0" y="1613916"/>
              <a:ext cx="5734813" cy="537972"/>
            </a:xfrm>
            <a:prstGeom prst="rect">
              <a:avLst/>
            </a:prstGeom>
            <a:noFill/>
            <a:ln w="9525">
              <a:noFill/>
              <a:miter lim="800000"/>
              <a:headEnd/>
              <a:tailEnd/>
            </a:ln>
          </p:spPr>
        </p:pic>
        <p:pic>
          <p:nvPicPr>
            <p:cNvPr id="17417" name="Picture 8"/>
            <p:cNvPicPr>
              <a:picLocks noChangeAspect="1" noChangeArrowheads="1"/>
            </p:cNvPicPr>
            <p:nvPr/>
          </p:nvPicPr>
          <p:blipFill>
            <a:blip r:embed="rId6"/>
            <a:srcRect/>
            <a:stretch>
              <a:fillRect/>
            </a:stretch>
          </p:blipFill>
          <p:spPr bwMode="auto">
            <a:xfrm>
              <a:off x="0" y="2151888"/>
              <a:ext cx="5734813" cy="537972"/>
            </a:xfrm>
            <a:prstGeom prst="rect">
              <a:avLst/>
            </a:prstGeom>
            <a:noFill/>
            <a:ln w="9525">
              <a:noFill/>
              <a:miter lim="800000"/>
              <a:headEnd/>
              <a:tailEnd/>
            </a:ln>
          </p:spPr>
        </p:pic>
        <p:pic>
          <p:nvPicPr>
            <p:cNvPr id="17418" name="Picture 9"/>
            <p:cNvPicPr>
              <a:picLocks noChangeAspect="1" noChangeArrowheads="1"/>
            </p:cNvPicPr>
            <p:nvPr/>
          </p:nvPicPr>
          <p:blipFill>
            <a:blip r:embed="rId7"/>
            <a:srcRect/>
            <a:stretch>
              <a:fillRect/>
            </a:stretch>
          </p:blipFill>
          <p:spPr bwMode="auto">
            <a:xfrm>
              <a:off x="0" y="2689860"/>
              <a:ext cx="5734813" cy="537972"/>
            </a:xfrm>
            <a:prstGeom prst="rect">
              <a:avLst/>
            </a:prstGeom>
            <a:noFill/>
            <a:ln w="9525">
              <a:noFill/>
              <a:miter lim="800000"/>
              <a:headEnd/>
              <a:tailEnd/>
            </a:ln>
          </p:spPr>
        </p:pic>
        <p:pic>
          <p:nvPicPr>
            <p:cNvPr id="17419" name="Picture 10"/>
            <p:cNvPicPr>
              <a:picLocks noChangeAspect="1" noChangeArrowheads="1"/>
            </p:cNvPicPr>
            <p:nvPr/>
          </p:nvPicPr>
          <p:blipFill>
            <a:blip r:embed="rId8"/>
            <a:srcRect/>
            <a:stretch>
              <a:fillRect/>
            </a:stretch>
          </p:blipFill>
          <p:spPr bwMode="auto">
            <a:xfrm>
              <a:off x="0" y="3227833"/>
              <a:ext cx="5734813" cy="530352"/>
            </a:xfrm>
            <a:prstGeom prst="rect">
              <a:avLst/>
            </a:prstGeom>
            <a:noFill/>
            <a:ln w="9525">
              <a:noFill/>
              <a:miter lim="800000"/>
              <a:headEnd/>
              <a:tailEnd/>
            </a:ln>
          </p:spPr>
        </p:pic>
      </p:grpSp>
      <p:sp>
        <p:nvSpPr>
          <p:cNvPr id="17412" name="TextBox 11"/>
          <p:cNvSpPr txBox="1">
            <a:spLocks noChangeArrowheads="1"/>
          </p:cNvSpPr>
          <p:nvPr/>
        </p:nvSpPr>
        <p:spPr bwMode="auto">
          <a:xfrm>
            <a:off x="1768475" y="5348288"/>
            <a:ext cx="8274050" cy="647700"/>
          </a:xfrm>
          <a:prstGeom prst="rect">
            <a:avLst/>
          </a:prstGeom>
          <a:noFill/>
          <a:ln w="9525">
            <a:noFill/>
            <a:miter lim="800000"/>
            <a:headEnd/>
            <a:tailEnd/>
          </a:ln>
        </p:spPr>
        <p:txBody>
          <a:bodyPr>
            <a:spAutoFit/>
          </a:bodyPr>
          <a:lstStyle/>
          <a:p>
            <a:r>
              <a:rPr lang="en-IE">
                <a:latin typeface="Calibri" pitchFamily="34" charset="0"/>
              </a:rPr>
              <a:t>Gerald FitzGibbon, Victor Graham, John Byrne, William Wright, Doreen and Brendan Byrne (John’s parents) on the occasion of John’s election to Fellowship in 1969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3"/>
          <p:cNvGrpSpPr>
            <a:grpSpLocks/>
          </p:cNvGrpSpPr>
          <p:nvPr/>
        </p:nvGrpSpPr>
        <p:grpSpPr bwMode="auto">
          <a:xfrm>
            <a:off x="3070225" y="365125"/>
            <a:ext cx="4748213" cy="6340475"/>
            <a:chOff x="0" y="0"/>
            <a:chExt cx="6265164" cy="8480149"/>
          </a:xfrm>
        </p:grpSpPr>
        <p:pic>
          <p:nvPicPr>
            <p:cNvPr id="18436" name="Picture 4"/>
            <p:cNvPicPr>
              <a:picLocks noChangeAspect="1" noChangeArrowheads="1"/>
            </p:cNvPicPr>
            <p:nvPr/>
          </p:nvPicPr>
          <p:blipFill>
            <a:blip r:embed="rId2"/>
            <a:srcRect/>
            <a:stretch>
              <a:fillRect/>
            </a:stretch>
          </p:blipFill>
          <p:spPr bwMode="auto">
            <a:xfrm>
              <a:off x="0" y="0"/>
              <a:ext cx="6265164" cy="522732"/>
            </a:xfrm>
            <a:prstGeom prst="rect">
              <a:avLst/>
            </a:prstGeom>
            <a:noFill/>
            <a:ln w="9525">
              <a:noFill/>
              <a:miter lim="800000"/>
              <a:headEnd/>
              <a:tailEnd/>
            </a:ln>
          </p:spPr>
        </p:pic>
        <p:pic>
          <p:nvPicPr>
            <p:cNvPr id="18437" name="Picture 5"/>
            <p:cNvPicPr>
              <a:picLocks noChangeAspect="1" noChangeArrowheads="1"/>
            </p:cNvPicPr>
            <p:nvPr/>
          </p:nvPicPr>
          <p:blipFill>
            <a:blip r:embed="rId3"/>
            <a:srcRect/>
            <a:stretch>
              <a:fillRect/>
            </a:stretch>
          </p:blipFill>
          <p:spPr bwMode="auto">
            <a:xfrm>
              <a:off x="0" y="522732"/>
              <a:ext cx="6265164" cy="522732"/>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0" y="1045463"/>
              <a:ext cx="6265164" cy="522732"/>
            </a:xfrm>
            <a:prstGeom prst="rect">
              <a:avLst/>
            </a:prstGeom>
            <a:noFill/>
            <a:ln w="9525">
              <a:noFill/>
              <a:miter lim="800000"/>
              <a:headEnd/>
              <a:tailEnd/>
            </a:ln>
          </p:spPr>
        </p:pic>
        <p:pic>
          <p:nvPicPr>
            <p:cNvPr id="18439" name="Picture 7"/>
            <p:cNvPicPr>
              <a:picLocks noChangeAspect="1" noChangeArrowheads="1"/>
            </p:cNvPicPr>
            <p:nvPr/>
          </p:nvPicPr>
          <p:blipFill>
            <a:blip r:embed="rId5"/>
            <a:srcRect/>
            <a:stretch>
              <a:fillRect/>
            </a:stretch>
          </p:blipFill>
          <p:spPr bwMode="auto">
            <a:xfrm>
              <a:off x="0" y="1568196"/>
              <a:ext cx="6265164" cy="522732"/>
            </a:xfrm>
            <a:prstGeom prst="rect">
              <a:avLst/>
            </a:prstGeom>
            <a:noFill/>
            <a:ln w="9525">
              <a:noFill/>
              <a:miter lim="800000"/>
              <a:headEnd/>
              <a:tailEnd/>
            </a:ln>
          </p:spPr>
        </p:pic>
        <p:pic>
          <p:nvPicPr>
            <p:cNvPr id="18440" name="Picture 8"/>
            <p:cNvPicPr>
              <a:picLocks noChangeAspect="1" noChangeArrowheads="1"/>
            </p:cNvPicPr>
            <p:nvPr/>
          </p:nvPicPr>
          <p:blipFill>
            <a:blip r:embed="rId6"/>
            <a:srcRect/>
            <a:stretch>
              <a:fillRect/>
            </a:stretch>
          </p:blipFill>
          <p:spPr bwMode="auto">
            <a:xfrm>
              <a:off x="0" y="2090927"/>
              <a:ext cx="6265164" cy="522732"/>
            </a:xfrm>
            <a:prstGeom prst="rect">
              <a:avLst/>
            </a:prstGeom>
            <a:noFill/>
            <a:ln w="9525">
              <a:noFill/>
              <a:miter lim="800000"/>
              <a:headEnd/>
              <a:tailEnd/>
            </a:ln>
          </p:spPr>
        </p:pic>
        <p:pic>
          <p:nvPicPr>
            <p:cNvPr id="18441" name="Picture 9"/>
            <p:cNvPicPr>
              <a:picLocks noChangeAspect="1" noChangeArrowheads="1"/>
            </p:cNvPicPr>
            <p:nvPr/>
          </p:nvPicPr>
          <p:blipFill>
            <a:blip r:embed="rId7"/>
            <a:srcRect/>
            <a:stretch>
              <a:fillRect/>
            </a:stretch>
          </p:blipFill>
          <p:spPr bwMode="auto">
            <a:xfrm>
              <a:off x="0" y="2613660"/>
              <a:ext cx="6265164" cy="522732"/>
            </a:xfrm>
            <a:prstGeom prst="rect">
              <a:avLst/>
            </a:prstGeom>
            <a:noFill/>
            <a:ln w="9525">
              <a:noFill/>
              <a:miter lim="800000"/>
              <a:headEnd/>
              <a:tailEnd/>
            </a:ln>
          </p:spPr>
        </p:pic>
        <p:pic>
          <p:nvPicPr>
            <p:cNvPr id="18442" name="Picture 10"/>
            <p:cNvPicPr>
              <a:picLocks noChangeAspect="1" noChangeArrowheads="1"/>
            </p:cNvPicPr>
            <p:nvPr/>
          </p:nvPicPr>
          <p:blipFill>
            <a:blip r:embed="rId8"/>
            <a:srcRect/>
            <a:stretch>
              <a:fillRect/>
            </a:stretch>
          </p:blipFill>
          <p:spPr bwMode="auto">
            <a:xfrm>
              <a:off x="0" y="3136392"/>
              <a:ext cx="6265164" cy="522732"/>
            </a:xfrm>
            <a:prstGeom prst="rect">
              <a:avLst/>
            </a:prstGeom>
            <a:noFill/>
            <a:ln w="9525">
              <a:noFill/>
              <a:miter lim="800000"/>
              <a:headEnd/>
              <a:tailEnd/>
            </a:ln>
          </p:spPr>
        </p:pic>
        <p:pic>
          <p:nvPicPr>
            <p:cNvPr id="18443" name="Picture 11"/>
            <p:cNvPicPr>
              <a:picLocks noChangeAspect="1" noChangeArrowheads="1"/>
            </p:cNvPicPr>
            <p:nvPr/>
          </p:nvPicPr>
          <p:blipFill>
            <a:blip r:embed="rId9"/>
            <a:srcRect/>
            <a:stretch>
              <a:fillRect/>
            </a:stretch>
          </p:blipFill>
          <p:spPr bwMode="auto">
            <a:xfrm>
              <a:off x="0" y="3659124"/>
              <a:ext cx="6265164" cy="522732"/>
            </a:xfrm>
            <a:prstGeom prst="rect">
              <a:avLst/>
            </a:prstGeom>
            <a:noFill/>
            <a:ln w="9525">
              <a:noFill/>
              <a:miter lim="800000"/>
              <a:headEnd/>
              <a:tailEnd/>
            </a:ln>
          </p:spPr>
        </p:pic>
        <p:pic>
          <p:nvPicPr>
            <p:cNvPr id="18444" name="Picture 12"/>
            <p:cNvPicPr>
              <a:picLocks noChangeAspect="1" noChangeArrowheads="1"/>
            </p:cNvPicPr>
            <p:nvPr/>
          </p:nvPicPr>
          <p:blipFill>
            <a:blip r:embed="rId10"/>
            <a:srcRect/>
            <a:stretch>
              <a:fillRect/>
            </a:stretch>
          </p:blipFill>
          <p:spPr bwMode="auto">
            <a:xfrm>
              <a:off x="0" y="4181856"/>
              <a:ext cx="6265164" cy="522732"/>
            </a:xfrm>
            <a:prstGeom prst="rect">
              <a:avLst/>
            </a:prstGeom>
            <a:noFill/>
            <a:ln w="9525">
              <a:noFill/>
              <a:miter lim="800000"/>
              <a:headEnd/>
              <a:tailEnd/>
            </a:ln>
          </p:spPr>
        </p:pic>
        <p:pic>
          <p:nvPicPr>
            <p:cNvPr id="18445" name="Picture 13"/>
            <p:cNvPicPr>
              <a:picLocks noChangeAspect="1" noChangeArrowheads="1"/>
            </p:cNvPicPr>
            <p:nvPr/>
          </p:nvPicPr>
          <p:blipFill>
            <a:blip r:embed="rId11"/>
            <a:srcRect/>
            <a:stretch>
              <a:fillRect/>
            </a:stretch>
          </p:blipFill>
          <p:spPr bwMode="auto">
            <a:xfrm>
              <a:off x="0" y="4704588"/>
              <a:ext cx="6265164" cy="522732"/>
            </a:xfrm>
            <a:prstGeom prst="rect">
              <a:avLst/>
            </a:prstGeom>
            <a:noFill/>
            <a:ln w="9525">
              <a:noFill/>
              <a:miter lim="800000"/>
              <a:headEnd/>
              <a:tailEnd/>
            </a:ln>
          </p:spPr>
        </p:pic>
        <p:pic>
          <p:nvPicPr>
            <p:cNvPr id="18446" name="Picture 14"/>
            <p:cNvPicPr>
              <a:picLocks noChangeAspect="1" noChangeArrowheads="1"/>
            </p:cNvPicPr>
            <p:nvPr/>
          </p:nvPicPr>
          <p:blipFill>
            <a:blip r:embed="rId12"/>
            <a:srcRect/>
            <a:stretch>
              <a:fillRect/>
            </a:stretch>
          </p:blipFill>
          <p:spPr bwMode="auto">
            <a:xfrm>
              <a:off x="0" y="5227320"/>
              <a:ext cx="6265164" cy="522732"/>
            </a:xfrm>
            <a:prstGeom prst="rect">
              <a:avLst/>
            </a:prstGeom>
            <a:noFill/>
            <a:ln w="9525">
              <a:noFill/>
              <a:miter lim="800000"/>
              <a:headEnd/>
              <a:tailEnd/>
            </a:ln>
          </p:spPr>
        </p:pic>
        <p:pic>
          <p:nvPicPr>
            <p:cNvPr id="18447" name="Picture 15"/>
            <p:cNvPicPr>
              <a:picLocks noChangeAspect="1" noChangeArrowheads="1"/>
            </p:cNvPicPr>
            <p:nvPr/>
          </p:nvPicPr>
          <p:blipFill>
            <a:blip r:embed="rId13"/>
            <a:srcRect/>
            <a:stretch>
              <a:fillRect/>
            </a:stretch>
          </p:blipFill>
          <p:spPr bwMode="auto">
            <a:xfrm>
              <a:off x="0" y="5750052"/>
              <a:ext cx="6265164" cy="522732"/>
            </a:xfrm>
            <a:prstGeom prst="rect">
              <a:avLst/>
            </a:prstGeom>
            <a:noFill/>
            <a:ln w="9525">
              <a:noFill/>
              <a:miter lim="800000"/>
              <a:headEnd/>
              <a:tailEnd/>
            </a:ln>
          </p:spPr>
        </p:pic>
        <p:pic>
          <p:nvPicPr>
            <p:cNvPr id="18448" name="Picture 16"/>
            <p:cNvPicPr>
              <a:picLocks noChangeAspect="1" noChangeArrowheads="1"/>
            </p:cNvPicPr>
            <p:nvPr/>
          </p:nvPicPr>
          <p:blipFill>
            <a:blip r:embed="rId14"/>
            <a:srcRect/>
            <a:stretch>
              <a:fillRect/>
            </a:stretch>
          </p:blipFill>
          <p:spPr bwMode="auto">
            <a:xfrm>
              <a:off x="0" y="6272784"/>
              <a:ext cx="6265164" cy="522732"/>
            </a:xfrm>
            <a:prstGeom prst="rect">
              <a:avLst/>
            </a:prstGeom>
            <a:noFill/>
            <a:ln w="9525">
              <a:noFill/>
              <a:miter lim="800000"/>
              <a:headEnd/>
              <a:tailEnd/>
            </a:ln>
          </p:spPr>
        </p:pic>
        <p:pic>
          <p:nvPicPr>
            <p:cNvPr id="18449" name="Picture 17"/>
            <p:cNvPicPr>
              <a:picLocks noChangeAspect="1" noChangeArrowheads="1"/>
            </p:cNvPicPr>
            <p:nvPr/>
          </p:nvPicPr>
          <p:blipFill>
            <a:blip r:embed="rId15"/>
            <a:srcRect/>
            <a:stretch>
              <a:fillRect/>
            </a:stretch>
          </p:blipFill>
          <p:spPr bwMode="auto">
            <a:xfrm>
              <a:off x="0" y="6795516"/>
              <a:ext cx="6265164" cy="522732"/>
            </a:xfrm>
            <a:prstGeom prst="rect">
              <a:avLst/>
            </a:prstGeom>
            <a:noFill/>
            <a:ln w="9525">
              <a:noFill/>
              <a:miter lim="800000"/>
              <a:headEnd/>
              <a:tailEnd/>
            </a:ln>
          </p:spPr>
        </p:pic>
        <p:pic>
          <p:nvPicPr>
            <p:cNvPr id="18450" name="Picture 18"/>
            <p:cNvPicPr>
              <a:picLocks noChangeAspect="1" noChangeArrowheads="1"/>
            </p:cNvPicPr>
            <p:nvPr/>
          </p:nvPicPr>
          <p:blipFill>
            <a:blip r:embed="rId16"/>
            <a:srcRect/>
            <a:stretch>
              <a:fillRect/>
            </a:stretch>
          </p:blipFill>
          <p:spPr bwMode="auto">
            <a:xfrm>
              <a:off x="0" y="7318248"/>
              <a:ext cx="6265164" cy="512064"/>
            </a:xfrm>
            <a:prstGeom prst="rect">
              <a:avLst/>
            </a:prstGeom>
            <a:noFill/>
            <a:ln w="9525">
              <a:noFill/>
              <a:miter lim="800000"/>
              <a:headEnd/>
              <a:tailEnd/>
            </a:ln>
          </p:spPr>
        </p:pic>
        <p:pic>
          <p:nvPicPr>
            <p:cNvPr id="18451" name="Picture 19"/>
            <p:cNvPicPr>
              <a:picLocks noChangeAspect="1" noChangeArrowheads="1"/>
            </p:cNvPicPr>
            <p:nvPr/>
          </p:nvPicPr>
          <p:blipFill>
            <a:blip r:embed="rId17"/>
            <a:srcRect/>
            <a:stretch>
              <a:fillRect/>
            </a:stretch>
          </p:blipFill>
          <p:spPr bwMode="auto">
            <a:xfrm>
              <a:off x="1246632" y="7830313"/>
              <a:ext cx="3771900" cy="571500"/>
            </a:xfrm>
            <a:prstGeom prst="rect">
              <a:avLst/>
            </a:prstGeom>
            <a:noFill/>
            <a:ln w="9525">
              <a:noFill/>
              <a:miter lim="800000"/>
              <a:headEnd/>
              <a:tailEnd/>
            </a:ln>
          </p:spPr>
        </p:pic>
        <p:sp>
          <p:nvSpPr>
            <p:cNvPr id="18452" name="Rectangle 20"/>
            <p:cNvSpPr>
              <a:spLocks noChangeArrowheads="1"/>
            </p:cNvSpPr>
            <p:nvPr/>
          </p:nvSpPr>
          <p:spPr bwMode="auto">
            <a:xfrm>
              <a:off x="5018530" y="8297725"/>
              <a:ext cx="50643" cy="182424"/>
            </a:xfrm>
            <a:prstGeom prst="rect">
              <a:avLst/>
            </a:prstGeom>
            <a:noFill/>
            <a:ln w="9525">
              <a:noFill/>
              <a:miter lim="800000"/>
              <a:headEnd/>
              <a:tailEnd/>
            </a:ln>
          </p:spPr>
          <p:txBody>
            <a:bodyPr lIns="0" tIns="0" rIns="0" bIns="0"/>
            <a:lstStyle/>
            <a:p>
              <a:pPr>
                <a:lnSpc>
                  <a:spcPct val="107000"/>
                </a:lnSpc>
                <a:spcAft>
                  <a:spcPts val="800"/>
                </a:spcAft>
              </a:pPr>
              <a:r>
                <a:rPr lang="en-IE" sz="1200">
                  <a:solidFill>
                    <a:srgbClr val="000000"/>
                  </a:solidFill>
                  <a:latin typeface="Times New Roman" pitchFamily="18" charset="0"/>
                  <a:cs typeface="Times New Roman" pitchFamily="18" charset="0"/>
                </a:rPr>
                <a:t> </a:t>
              </a:r>
              <a:endParaRPr lang="en-IE" sz="1100">
                <a:solidFill>
                  <a:srgbClr val="000000"/>
                </a:solidFill>
                <a:latin typeface="Calibri"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p:cNvPicPr>
          <p:nvPr>
            <p:ph idx="1"/>
          </p:nvPr>
        </p:nvPicPr>
        <p:blipFill>
          <a:blip r:embed="rId2"/>
          <a:srcRect/>
          <a:stretch>
            <a:fillRect/>
          </a:stretch>
        </p:blipFill>
        <p:spPr>
          <a:xfrm>
            <a:off x="4656138" y="606425"/>
            <a:ext cx="2879725" cy="4351338"/>
          </a:xfrm>
        </p:spPr>
      </p:pic>
      <p:sp>
        <p:nvSpPr>
          <p:cNvPr id="19459" name="TextBox 4"/>
          <p:cNvSpPr txBox="1">
            <a:spLocks noChangeArrowheads="1"/>
          </p:cNvSpPr>
          <p:nvPr/>
        </p:nvSpPr>
        <p:spPr bwMode="auto">
          <a:xfrm>
            <a:off x="2362200" y="5592763"/>
            <a:ext cx="8778875" cy="646112"/>
          </a:xfrm>
          <a:prstGeom prst="rect">
            <a:avLst/>
          </a:prstGeom>
          <a:noFill/>
          <a:ln w="9525">
            <a:noFill/>
            <a:miter lim="800000"/>
            <a:headEnd/>
            <a:tailEnd/>
          </a:ln>
        </p:spPr>
        <p:txBody>
          <a:bodyPr>
            <a:spAutoFit/>
          </a:bodyPr>
          <a:lstStyle/>
          <a:p>
            <a:pPr algn="ctr"/>
            <a:r>
              <a:rPr lang="en-IE">
                <a:latin typeface="Calibri" pitchFamily="34" charset="0"/>
              </a:rPr>
              <a:t>The IBM 1620, Trinity College’s first computer, being lifted in through the window of </a:t>
            </a:r>
          </a:p>
          <a:p>
            <a:pPr algn="ctr"/>
            <a:r>
              <a:rPr lang="en-IE">
                <a:latin typeface="Calibri" pitchFamily="34" charset="0"/>
              </a:rPr>
              <a:t>21 Lincoln Place, June 1962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p:cNvPicPr>
            <a:picLocks noGrp="1" noChangeAspect="1"/>
          </p:cNvPicPr>
          <p:nvPr>
            <p:ph idx="1"/>
          </p:nvPr>
        </p:nvPicPr>
        <p:blipFill>
          <a:blip r:embed="rId2"/>
          <a:srcRect/>
          <a:stretch>
            <a:fillRect/>
          </a:stretch>
        </p:blipFill>
        <p:spPr>
          <a:xfrm>
            <a:off x="4471988" y="698500"/>
            <a:ext cx="3248025" cy="4351338"/>
          </a:xfrm>
        </p:spPr>
      </p:pic>
      <p:sp>
        <p:nvSpPr>
          <p:cNvPr id="20483" name="TextBox 4"/>
          <p:cNvSpPr txBox="1">
            <a:spLocks noChangeArrowheads="1"/>
          </p:cNvSpPr>
          <p:nvPr/>
        </p:nvSpPr>
        <p:spPr bwMode="auto">
          <a:xfrm>
            <a:off x="2789238" y="5381625"/>
            <a:ext cx="7285037" cy="646113"/>
          </a:xfrm>
          <a:prstGeom prst="rect">
            <a:avLst/>
          </a:prstGeom>
          <a:noFill/>
          <a:ln w="9525">
            <a:noFill/>
            <a:miter lim="800000"/>
            <a:headEnd/>
            <a:tailEnd/>
          </a:ln>
        </p:spPr>
        <p:txBody>
          <a:bodyPr>
            <a:spAutoFit/>
          </a:bodyPr>
          <a:lstStyle/>
          <a:p>
            <a:pPr algn="ctr"/>
            <a:r>
              <a:rPr lang="en-IE">
                <a:latin typeface="Calibri" pitchFamily="34" charset="0"/>
              </a:rPr>
              <a:t>Prof William Wright, Provost A.J. McConnell, John Byrne, Rosemary Byrne and Brian Lenihan, T.D. at launch of IBM 360/44, 1969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Content Placeholder 3"/>
          <p:cNvGraphicFramePr>
            <a:graphicFrameLocks noGrp="1"/>
          </p:cNvGraphicFramePr>
          <p:nvPr>
            <p:ph idx="1"/>
          </p:nvPr>
        </p:nvGraphicFramePr>
        <p:xfrm>
          <a:off x="787400" y="1774825"/>
          <a:ext cx="10617200" cy="4452938"/>
        </p:xfrm>
        <a:graphic>
          <a:graphicData uri="http://schemas.openxmlformats.org/presentationml/2006/ole">
            <p:oleObj spid="_x0000_s21506" r:id="rId3" imgW="10620152" imgH="4456562" progId="Excel.Char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p:cNvPicPr>
            <a:picLocks noGrp="1" noChangeAspect="1"/>
          </p:cNvPicPr>
          <p:nvPr>
            <p:ph idx="1"/>
          </p:nvPr>
        </p:nvPicPr>
        <p:blipFill>
          <a:blip r:embed="rId2"/>
          <a:srcRect/>
          <a:stretch>
            <a:fillRect/>
          </a:stretch>
        </p:blipFill>
        <p:spPr>
          <a:xfrm>
            <a:off x="4522788" y="1387475"/>
            <a:ext cx="2882900" cy="4351338"/>
          </a:xfrm>
        </p:spPr>
      </p:pic>
      <p:sp>
        <p:nvSpPr>
          <p:cNvPr id="22531" name="TextBox 4"/>
          <p:cNvSpPr txBox="1">
            <a:spLocks noChangeArrowheads="1"/>
          </p:cNvSpPr>
          <p:nvPr/>
        </p:nvSpPr>
        <p:spPr bwMode="auto">
          <a:xfrm>
            <a:off x="3565525" y="5988050"/>
            <a:ext cx="4797425" cy="369888"/>
          </a:xfrm>
          <a:prstGeom prst="rect">
            <a:avLst/>
          </a:prstGeom>
          <a:noFill/>
          <a:ln w="9525">
            <a:noFill/>
            <a:miter lim="800000"/>
            <a:headEnd/>
            <a:tailEnd/>
          </a:ln>
        </p:spPr>
        <p:txBody>
          <a:bodyPr>
            <a:spAutoFit/>
          </a:bodyPr>
          <a:lstStyle/>
          <a:p>
            <a:r>
              <a:rPr lang="en-IE">
                <a:latin typeface="Calibri" pitchFamily="34" charset="0"/>
              </a:rPr>
              <a:t>Sample page from the 1872 Printed Catalogue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5801</TotalTime>
  <Words>424</Words>
  <Application>Microsoft Office PowerPoint</Application>
  <PresentationFormat>Custom</PresentationFormat>
  <Paragraphs>27</Paragraphs>
  <Slides>17</Slides>
  <Notes>2</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Calibri</vt:lpstr>
      <vt:lpstr>Arial</vt:lpstr>
      <vt:lpstr>Calibri Light</vt:lpstr>
      <vt:lpstr>Times New Roman</vt:lpstr>
      <vt:lpstr>Office Theme</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Grimson</dc:creator>
  <cp:lastModifiedBy>Coghlan</cp:lastModifiedBy>
  <cp:revision>47</cp:revision>
  <dcterms:created xsi:type="dcterms:W3CDTF">2017-10-28T12:19:31Z</dcterms:created>
  <dcterms:modified xsi:type="dcterms:W3CDTF">2018-04-11T17:51:00Z</dcterms:modified>
</cp:coreProperties>
</file>