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5851C-74BC-4823-8D70-4CCC1F0E741B}">
  <a:tblStyle styleId="{7255851C-74BC-4823-8D70-4CCC1F0E74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00705B-D758-4661-9142-986D05CEB1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7B2E14-8C18-412A-BD4C-CCB24FF6B45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3171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15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38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06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99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this story line, the starburst is a summary – not really fair to a very thorough report using a mixed-methods approach and consulting different groups.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47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191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14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60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456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019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31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05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those who DID like traditional programming didn’t always warm to declarative programming with PROLOG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589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578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908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841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09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65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4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09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arrangements continued in some form at least up to 2008-09 - see Circular 0006/2008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Departmental certification for participation was officially discontinued in 2013 via Circular 0056/2013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03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[Note foci – social aspect, structure, programming – flexibility re language; assessment school-based; 35 hrs, 10 programs]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8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62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 mistake…; see CESI DB 1991)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08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i.i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Setting the Scene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2137525" y="3411100"/>
            <a:ext cx="6572700" cy="213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FFFFFF"/>
                </a:solidFill>
              </a:rPr>
              <a:t>Getting it right this time…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rgbClr val="FFFFFF"/>
                </a:solidFill>
              </a:rPr>
              <a:t>Elizabeth Oldham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7625" y="441327"/>
            <a:ext cx="8467725" cy="549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rationale / focus?</a:t>
            </a:r>
          </a:p>
        </p:txBody>
      </p:sp>
      <p:pic>
        <p:nvPicPr>
          <p:cNvPr id="336" name="Shape 3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1742421"/>
            <a:ext cx="9067505" cy="456312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47625" y="1219200"/>
            <a:ext cx="5295900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and Programme</a:t>
            </a:r>
          </a:p>
        </p:txBody>
      </p:sp>
      <p:sp>
        <p:nvSpPr>
          <p:cNvPr id="338" name="Shape 338"/>
          <p:cNvSpPr/>
          <p:nvPr/>
        </p:nvSpPr>
        <p:spPr>
          <a:xfrm>
            <a:off x="5353050" y="3119109"/>
            <a:ext cx="1809750" cy="590550"/>
          </a:xfrm>
          <a:prstGeom prst="donut">
            <a:avLst>
              <a:gd name="adj" fmla="val 8694"/>
            </a:avLst>
          </a:prstGeom>
          <a:solidFill>
            <a:srgbClr val="8296B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Anticipating the third stage….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28650" y="5321523"/>
            <a:ext cx="7886700" cy="1373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subjects (</a:t>
            </a: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 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Applications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for Leaving Certificate?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CESI-inspired idea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88558">
            <a:off x="869083" y="1413809"/>
            <a:ext cx="3540241" cy="345173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5472794" y="1901426"/>
            <a:ext cx="3357573" cy="2476499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Discussions</a:t>
            </a:r>
          </a:p>
        </p:txBody>
      </p:sp>
      <p:sp>
        <p:nvSpPr>
          <p:cNvPr id="347" name="Shape 347"/>
          <p:cNvSpPr/>
          <p:nvPr/>
        </p:nvSpPr>
        <p:spPr>
          <a:xfrm>
            <a:off x="4569492" y="2440266"/>
            <a:ext cx="903302" cy="48463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628649" y="233127"/>
            <a:ext cx="7886700" cy="7615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NCCA policy work, 1993-1994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28649" y="1143000"/>
            <a:ext cx="5429250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 also of students’ “entitlement” to IT literacy at 15+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Discussions (e.g. at CESI conferences from 1993)</a:t>
            </a:r>
          </a:p>
        </p:txBody>
      </p:sp>
      <p:sp>
        <p:nvSpPr>
          <p:cNvPr id="354" name="Shape 354"/>
          <p:cNvSpPr/>
          <p:nvPr/>
        </p:nvSpPr>
        <p:spPr>
          <a:xfrm>
            <a:off x="6400800" y="1880502"/>
            <a:ext cx="2669344" cy="1823356"/>
          </a:xfrm>
          <a:prstGeom prst="wedgeEllipseCallout">
            <a:avLst>
              <a:gd name="adj1" fmla="val -70865"/>
              <a:gd name="adj2" fmla="val -50196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Would have been welcome…</a:t>
            </a:r>
          </a:p>
        </p:txBody>
      </p:sp>
      <p:sp>
        <p:nvSpPr>
          <p:cNvPr id="355" name="Shape 355"/>
          <p:cNvSpPr/>
          <p:nvPr/>
        </p:nvSpPr>
        <p:spPr>
          <a:xfrm>
            <a:off x="5755633" y="4686298"/>
            <a:ext cx="3314510" cy="1747157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Familiar…?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628649" y="3085981"/>
            <a:ext cx="5486400" cy="1600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 – whole ICT area too important to be done in a hurry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time then to do topic justice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628649" y="4476392"/>
            <a:ext cx="5772150" cy="2400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possibility of including a module in a reconfigured Applied Maths course was considered in 1994 …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but the review of Applied Maths did not happen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266700" y="390752"/>
            <a:ext cx="8248650" cy="6869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NCCA policy work, 2000-2004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266700" y="1126673"/>
            <a:ext cx="8039099" cy="13498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reports commissioned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completed 2000 (not published)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published in 2004 </a:t>
            </a:r>
          </a:p>
        </p:txBody>
      </p:sp>
      <p:sp>
        <p:nvSpPr>
          <p:cNvPr id="365" name="Shape 365"/>
          <p:cNvSpPr/>
          <p:nvPr/>
        </p:nvSpPr>
        <p:spPr>
          <a:xfrm>
            <a:off x="5763974" y="49001"/>
            <a:ext cx="3256902" cy="4008636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Science not recom-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mended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66700" y="2525486"/>
            <a:ext cx="8077199" cy="43704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“Difficulties and Dichotomies”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O’Doherty et al., 2004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was about possibilities and implications, not recommendations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thorough analysis that highlighted the confusion between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ICT in teaching and learning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matter distributed across the curriculum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subject involving ICT / skills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and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 problems rather than solutions?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Noted that groups consulted by the authors did not in general advance economic arguments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4593771" y="2645227"/>
            <a:ext cx="3619500" cy="3396343"/>
          </a:xfrm>
          <a:prstGeom prst="irregularSeal1">
            <a:avLst/>
          </a:prstGeom>
          <a:solidFill>
            <a:srgbClr val="8DA9D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 to “why”</a:t>
            </a:r>
          </a:p>
        </p:txBody>
      </p:sp>
      <p:sp>
        <p:nvSpPr>
          <p:cNvPr id="372" name="Shape 372"/>
          <p:cNvSpPr/>
          <p:nvPr/>
        </p:nvSpPr>
        <p:spPr>
          <a:xfrm>
            <a:off x="816429" y="191860"/>
            <a:ext cx="4476749" cy="4019550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Transition from “what happened”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85800" y="15594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</a:p>
        </p:txBody>
      </p:sp>
      <p:grpSp>
        <p:nvGrpSpPr>
          <p:cNvPr id="378" name="Shape 378"/>
          <p:cNvGrpSpPr/>
          <p:nvPr/>
        </p:nvGrpSpPr>
        <p:grpSpPr>
          <a:xfrm>
            <a:off x="685800" y="1479383"/>
            <a:ext cx="6391834" cy="3345680"/>
            <a:chOff x="0" y="207421"/>
            <a:chExt cx="6391834" cy="3345680"/>
          </a:xfrm>
        </p:grpSpPr>
        <p:sp>
          <p:nvSpPr>
            <p:cNvPr id="379" name="Shape 379"/>
            <p:cNvSpPr/>
            <p:nvPr/>
          </p:nvSpPr>
          <p:spPr>
            <a:xfrm>
              <a:off x="0" y="207421"/>
              <a:ext cx="6391834" cy="86920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25458" y="232880"/>
              <a:ext cx="6340918" cy="818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3325" tIns="35550" rIns="53325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Computer Studies in the 1980s, two kinds of “why” question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639183" y="1076625"/>
              <a:ext cx="677122" cy="841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19999" y="120000"/>
                  </a:lnTo>
                </a:path>
              </a:pathLst>
            </a:cu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382" name="Shape 382"/>
            <p:cNvSpPr/>
            <p:nvPr/>
          </p:nvSpPr>
          <p:spPr>
            <a:xfrm>
              <a:off x="1316305" y="1483594"/>
              <a:ext cx="4405546" cy="8692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57150" cap="flat" cmpd="sng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 txBox="1"/>
            <p:nvPr/>
          </p:nvSpPr>
          <p:spPr>
            <a:xfrm>
              <a:off x="1341763" y="1509051"/>
              <a:ext cx="4354631" cy="818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3325" tIns="35550" rIns="53325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at that time?  (Context)</a:t>
              </a:r>
            </a:p>
          </p:txBody>
        </p:sp>
        <p:sp>
          <p:nvSpPr>
            <p:cNvPr id="384" name="Shape 384"/>
            <p:cNvSpPr/>
            <p:nvPr/>
          </p:nvSpPr>
          <p:spPr>
            <a:xfrm>
              <a:off x="639183" y="1076625"/>
              <a:ext cx="639183" cy="20418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385" name="Shape 385"/>
            <p:cNvSpPr/>
            <p:nvPr/>
          </p:nvSpPr>
          <p:spPr>
            <a:xfrm>
              <a:off x="1278366" y="2683900"/>
              <a:ext cx="4465668" cy="8692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57150" cap="flat" cmpd="sng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1303825" y="2709358"/>
              <a:ext cx="4414751" cy="818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3325" tIns="35550" rIns="53325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what purpose?  (Aim)</a:t>
              </a:r>
            </a:p>
          </p:txBody>
        </p:sp>
      </p:grpSp>
      <p:sp>
        <p:nvSpPr>
          <p:cNvPr id="387" name="Shape 387"/>
          <p:cNvSpPr/>
          <p:nvPr/>
        </p:nvSpPr>
        <p:spPr>
          <a:xfrm>
            <a:off x="2000250" y="5583610"/>
            <a:ext cx="6400799" cy="868363"/>
          </a:xfrm>
          <a:prstGeom prst="roundRect">
            <a:avLst>
              <a:gd name="adj" fmla="val 14222"/>
            </a:avLst>
          </a:prstGeom>
          <a:solidFill>
            <a:srgbClr val="8DA9DB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– why did the courses fade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539004" y="430441"/>
            <a:ext cx="8048624" cy="7125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Context:  why in the 1980s?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539004" y="1390650"/>
            <a:ext cx="7854987" cy="15700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interest from 1960s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Education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 summer courses in FORTRAN programming, 1971, 1972, 1973, 1974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to the foundation of </a:t>
            </a: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CESI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1973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0370" y="2725919"/>
            <a:ext cx="813122" cy="1498328"/>
          </a:xfrm>
          <a:prstGeom prst="rect">
            <a:avLst/>
          </a:prstGeom>
          <a:solidFill>
            <a:srgbClr val="8DA9DB"/>
          </a:solidFill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539004" y="3151233"/>
            <a:ext cx="8243044" cy="326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CESI taking the baton (mid-1970s)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Visions for </a:t>
            </a:r>
            <a:r>
              <a:rPr lang="en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Supportive of all aspects of “computer education”,	 	but focusing then mainly on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introduction of </a:t>
            </a:r>
            <a:r>
              <a:rPr lang="en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Studies 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curriculum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</a:t>
            </a:r>
            <a:r>
              <a:rPr lang="en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CPD 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(CESI summer courses from 1975)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as a cross between a subject association and a pressure group, cooperating with various bodies…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38150" y="461008"/>
            <a:ext cx="8077199" cy="118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CESI as the go-to body for consultations on computer education…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81000" y="5829300"/>
            <a:ext cx="8305799" cy="819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/>
              <a:t>E.g.: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Diarmuid McCarthy (CES</a:t>
            </a:r>
            <a:r>
              <a:rPr lang="en" sz="2400"/>
              <a:t>I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Secretary), John Kelly (CESI Chair), Elizabeth Oldham (CESI), John Daly (ICL), Jim Walsh (CESI)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603549"/>
            <a:ext cx="5975056" cy="401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628650" y="305709"/>
            <a:ext cx="7886700" cy="103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in the curriculum:  aims / rationale?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714375" y="2073728"/>
            <a:ext cx="7715249" cy="2898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thrusts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Preparing students for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in the computer age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information society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Demystifying computers, aiming to obviate statements like “The computer made a mistake in my bill”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solving / higher order thinking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 </a:t>
            </a:r>
            <a:r>
              <a:rPr lang="en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 students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Latin and Maths had been supposed to do, but didn’t….</a:t>
            </a:r>
          </a:p>
        </p:txBody>
      </p:sp>
      <p:sp>
        <p:nvSpPr>
          <p:cNvPr id="409" name="Shape 409"/>
          <p:cNvSpPr/>
          <p:nvPr/>
        </p:nvSpPr>
        <p:spPr>
          <a:xfrm>
            <a:off x="3118757" y="1404257"/>
            <a:ext cx="2432957" cy="832756"/>
          </a:xfrm>
          <a:prstGeom prst="wedgeEllipseCallout">
            <a:avLst>
              <a:gd name="adj1" fmla="val -61101"/>
              <a:gd name="adj2" fmla="val 44853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CESI</a:t>
            </a:r>
          </a:p>
        </p:txBody>
      </p:sp>
      <p:sp>
        <p:nvSpPr>
          <p:cNvPr id="410" name="Shape 410"/>
          <p:cNvSpPr/>
          <p:nvPr/>
        </p:nvSpPr>
        <p:spPr>
          <a:xfrm>
            <a:off x="6335485" y="1404257"/>
            <a:ext cx="2237013" cy="832756"/>
          </a:xfrm>
          <a:prstGeom prst="wedgeRoundRectCallout">
            <a:avLst>
              <a:gd name="adj1" fmla="val -74118"/>
              <a:gd name="adj2" fmla="val 21324"/>
              <a:gd name="adj3" fmla="val 16667"/>
            </a:avLst>
          </a:prstGeom>
          <a:solidFill>
            <a:srgbClr val="8DA9D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also (?)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628650" y="4972050"/>
            <a:ext cx="7943849" cy="9541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Hence, </a:t>
            </a:r>
            <a:r>
              <a:rPr lang="en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driven by economics but by benefiting the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590550" y="361950"/>
            <a:ext cx="7886700" cy="53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in the curriculum?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590550" y="1085850"/>
            <a:ext cx="8324850" cy="2019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Applied Maths?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in 1994 (see above) – but…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Mentioned in discussions between the Department and CESI, 1974 (by a Departmental voice)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Resurfaced in 1984, 1994 … and 2014 ...</a:t>
            </a:r>
          </a:p>
        </p:txBody>
      </p:sp>
      <p:sp>
        <p:nvSpPr>
          <p:cNvPr id="418" name="Shape 418"/>
          <p:cNvSpPr/>
          <p:nvPr/>
        </p:nvSpPr>
        <p:spPr>
          <a:xfrm>
            <a:off x="6477000" y="2495550"/>
            <a:ext cx="2438399" cy="609599"/>
          </a:xfrm>
          <a:prstGeom prst="cloudCallout">
            <a:avLst>
              <a:gd name="adj1" fmla="val -55990"/>
              <a:gd name="adj2" fmla="val -21875"/>
            </a:avLst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No…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590550" y="5369123"/>
            <a:ext cx="8553450" cy="15081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free-standing subject in Junior and / or Senior cycle?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made for </a:t>
            </a:r>
            <a:r>
              <a:rPr lang="en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 cycle course in 1985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CESI had the subject-association seat on what was the last Departmental syllabus committee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590550" y="3162122"/>
            <a:ext cx="8153399" cy="2400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Leaving Certificate Maths?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made for </a:t>
            </a:r>
            <a:r>
              <a:rPr lang="en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module in 1980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Mathematical aspects (emphasised by Department personnel)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existing subject taken </a:t>
            </a:r>
            <a:r>
              <a:rPr lang="en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(almost) all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time to spare especially in Ordinary level Maths!!!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Inspector Con O’Keefe, recently asked “why,” said “Thinking”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248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28650" y="1404257"/>
            <a:ext cx="7886700" cy="24247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structured our thinking for today round headings in CESI’s submission on the </a:t>
            </a:r>
            <a:r>
              <a:rPr lang="en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Short Course 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Junior Cycle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(and questions)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shall address – mainly – the first two…</a:t>
            </a:r>
          </a:p>
        </p:txBody>
      </p:sp>
      <p:grpSp>
        <p:nvGrpSpPr>
          <p:cNvPr id="259" name="Shape 259"/>
          <p:cNvGrpSpPr/>
          <p:nvPr/>
        </p:nvGrpSpPr>
        <p:grpSpPr>
          <a:xfrm>
            <a:off x="715519" y="3774724"/>
            <a:ext cx="7924433" cy="1471059"/>
            <a:chOff x="93344" y="492697"/>
            <a:chExt cx="7725125" cy="1471059"/>
          </a:xfrm>
        </p:grpSpPr>
        <p:sp>
          <p:nvSpPr>
            <p:cNvPr id="260" name="Shape 260"/>
            <p:cNvSpPr/>
            <p:nvPr/>
          </p:nvSpPr>
          <p:spPr>
            <a:xfrm>
              <a:off x="1539308" y="570135"/>
              <a:ext cx="2737374" cy="139362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2223651" y="779179"/>
              <a:ext cx="1565262" cy="975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15225" rIns="3047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…with aspects of “what”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93344" y="492697"/>
              <a:ext cx="2234515" cy="1316931"/>
            </a:xfrm>
            <a:prstGeom prst="ellipse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420581" y="685558"/>
              <a:ext cx="1580041" cy="931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Welcome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5947294" y="507835"/>
              <a:ext cx="1871174" cy="1455877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6415101" y="726223"/>
              <a:ext cx="1187700" cy="1019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15225" rIns="3047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 and why now?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4274757" y="556437"/>
              <a:ext cx="2189200" cy="1316931"/>
            </a:xfrm>
            <a:prstGeom prst="ellipse">
              <a:avLst/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4595358" y="749297"/>
              <a:ext cx="1547999" cy="9312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Why?</a:t>
              </a:r>
            </a:p>
          </p:txBody>
        </p:sp>
      </p:grpSp>
      <p:sp>
        <p:nvSpPr>
          <p:cNvPr id="268" name="Shape 268"/>
          <p:cNvSpPr txBox="1"/>
          <p:nvPr/>
        </p:nvSpPr>
        <p:spPr>
          <a:xfrm>
            <a:off x="762000" y="5431971"/>
            <a:ext cx="7924800" cy="14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pose questions / raise issues</a:t>
            </a:r>
          </a:p>
          <a:p>
            <a:pPr marL="285750" marR="0" lvl="0" indent="-285750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will flesh out </a:t>
            </a: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76250" y="517527"/>
            <a:ext cx="8039099" cy="6445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not work?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76250" y="1428750"/>
            <a:ext cx="8039099" cy="53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were quite typical of their time, but…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476250" y="4686300"/>
            <a:ext cx="8039099" cy="16312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“computer” aspects </a:t>
            </a:r>
            <a:r>
              <a:rPr lang="e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fun and easier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/ adventure games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as tool – via use of applications packages:  ICT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Internet, web, communications….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476250" y="2073116"/>
            <a:ext cx="8401049" cy="27084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“Computer Science” aspects </a:t>
            </a:r>
            <a:r>
              <a:rPr lang="e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engage </a:t>
            </a:r>
            <a:r>
              <a:rPr lang="en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particular, view of </a:t>
            </a: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solving for all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optimistic, at least with the languages of the day 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Human-computer interface was not as simple as later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official assessment was problematic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521697" y="372155"/>
            <a:ext cx="8210550" cy="1018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do it differently this time…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2138158" y="2850586"/>
            <a:ext cx="3878036" cy="13735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“Please believe us, we won’t make the same mistakes again…”??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800027">
            <a:off x="5647682" y="1249901"/>
            <a:ext cx="2983599" cy="260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46293">
            <a:off x="521696" y="2002205"/>
            <a:ext cx="4115617" cy="142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7621" y="4745335"/>
            <a:ext cx="3154953" cy="207456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/>
        </p:nvSpPr>
        <p:spPr>
          <a:xfrm>
            <a:off x="2138158" y="4186587"/>
            <a:ext cx="4095749" cy="800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time has come”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again now?</a:t>
            </a:r>
          </a:p>
        </p:txBody>
      </p:sp>
      <p:pic>
        <p:nvPicPr>
          <p:cNvPr id="445" name="Shape 4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8495" y="1776638"/>
            <a:ext cx="652700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492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and purpose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28650" y="1047750"/>
            <a:ext cx="7886700" cy="274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– international trend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lang="en" b="1"/>
              <a:t>c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omputational thinking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(Wing, 2006)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Clarification that there are [at least] three </a:t>
            </a: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areas:  use of ICT in teaching and learning; a subject involving ICT / skills; and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(Bell, Andreae and Lambert, 2010)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Distinct, complementary, not “either / or”</a:t>
            </a:r>
          </a:p>
        </p:txBody>
      </p:sp>
      <p:sp>
        <p:nvSpPr>
          <p:cNvPr id="452" name="Shape 452"/>
          <p:cNvSpPr/>
          <p:nvPr/>
        </p:nvSpPr>
        <p:spPr>
          <a:xfrm>
            <a:off x="5848350" y="6018958"/>
            <a:ext cx="2952750" cy="684119"/>
          </a:xfrm>
          <a:prstGeom prst="cloudCallout">
            <a:avLst>
              <a:gd name="adj1" fmla="val -90456"/>
              <a:gd name="adj2" fmla="val -49601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hope!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628650" y="3790951"/>
            <a:ext cx="7886700" cy="2554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 </a:t>
            </a:r>
            <a:r>
              <a:rPr lang="en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not diminish opportunities </a:t>
            </a:r>
            <a:r>
              <a:rPr lang="en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learn skills etc. …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arguments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workers for the IT industry etc.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a dominating thread in public discourse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arguments 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problem solving etc. as before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Prominent thread in educational discourse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 forward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28650" y="1690700"/>
            <a:ext cx="7886700" cy="28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Issues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en" b="1" i="0" u="none" strike="noStrike" cap="none">
                <a:solidFill>
                  <a:schemeClr val="dk1"/>
                </a:solidFill>
              </a:rPr>
              <a:t>Questions</a:t>
            </a:r>
            <a:r>
              <a:rPr lang="en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same as in years gone by, though </a:t>
            </a:r>
            <a:r>
              <a:rPr lang="en" b="1" i="0" u="none" strike="noStrike" cap="none">
                <a:solidFill>
                  <a:schemeClr val="dk1"/>
                </a:solidFill>
              </a:rPr>
              <a:t>answers</a:t>
            </a:r>
            <a:r>
              <a:rPr lang="en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differ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Some new questions also?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See Digiteach article on the “Open Space” session at CESIcon 2017 (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www.cesi.ie</a:t>
            </a:r>
            <a:r>
              <a:rPr lang="en"/>
              <a:t>) …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… and outcome of today’s symposium!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373" y="365125"/>
            <a:ext cx="1891349" cy="1561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714375" y="4502900"/>
            <a:ext cx="7886700" cy="167760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 </a:t>
            </a: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"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other speakers for details of </a:t>
            </a:r>
            <a:r>
              <a:rPr lang="en" sz="2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"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" sz="28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so forth….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10718" y="484091"/>
            <a:ext cx="7886700" cy="8235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… what?</a:t>
            </a:r>
          </a:p>
        </p:txBody>
      </p:sp>
      <p:sp>
        <p:nvSpPr>
          <p:cNvPr id="274" name="Shape 274"/>
          <p:cNvSpPr/>
          <p:nvPr/>
        </p:nvSpPr>
        <p:spPr>
          <a:xfrm>
            <a:off x="313762" y="1236523"/>
            <a:ext cx="8480612" cy="4674419"/>
          </a:xfrm>
          <a:prstGeom prst="irregularSeal1">
            <a:avLst/>
          </a:prstGeom>
          <a:solidFill>
            <a:srgbClr val="00B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CESI greatly welcomes the commitment to introduce Computer Science and the draft syllabus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409700" y="5900705"/>
            <a:ext cx="7590863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we have been (almost) there before….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595991" y="365126"/>
            <a:ext cx="7886700" cy="11768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Guess who and when!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595991" y="1541929"/>
            <a:ext cx="7886700" cy="21728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 for Education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“It is my firm intention that Computer Studies will be formally introduced into second-level curriculum as a separate subject by the school-year … at the latest”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Suggestions?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933950" y="3181350"/>
            <a:ext cx="4000499" cy="2514600"/>
          </a:xfrm>
          <a:prstGeom prst="irregularSeal2">
            <a:avLst/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then too!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96000" y="3812746"/>
            <a:ext cx="7886700" cy="10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Wilson, 1981, for 1983-84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596000" y="4543425"/>
            <a:ext cx="7743900" cy="20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1800"/>
              </a:spcBef>
              <a:buClr>
                <a:schemeClr val="dk1"/>
              </a:buClr>
              <a:buSzPct val="100000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Continuing</a:t>
            </a:r>
          </a:p>
          <a:p>
            <a:pPr marL="742950" lvl="1" indent="-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“[This will require] …</a:t>
            </a:r>
          </a:p>
          <a:p>
            <a:pPr marL="1200150" lvl="2" indent="-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development of appropriate syllabi</a:t>
            </a:r>
          </a:p>
          <a:p>
            <a:pPr marL="1200150" lvl="2" indent="-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provision of appropriate teacher training courses…”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2552700" y="1466850"/>
            <a:ext cx="4476749" cy="4019550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– what happened?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38150" y="190500"/>
            <a:ext cx="8267699" cy="1619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Moves had started – “Computer Studies Option” in Leaving Certificate Mathematics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52450" y="1943100"/>
            <a:ext cx="4248149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in 1980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Interim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scheme, awaiting full subject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Anyone here taught it?  Until when?</a:t>
            </a:r>
          </a:p>
        </p:txBody>
      </p:sp>
      <p:sp>
        <p:nvSpPr>
          <p:cNvPr id="298" name="Shape 298"/>
          <p:cNvSpPr/>
          <p:nvPr/>
        </p:nvSpPr>
        <p:spPr>
          <a:xfrm>
            <a:off x="4343400" y="2914650"/>
            <a:ext cx="4667250" cy="2000250"/>
          </a:xfrm>
          <a:prstGeom prst="wedgeEllipseCallout">
            <a:avLst>
              <a:gd name="adj1" fmla="val -44302"/>
              <a:gd name="adj2" fmla="val -66254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</a:t>
            </a:r>
            <a:r>
              <a:rPr lang="en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an interim measure </a:t>
            </a: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stand-alone subject preferred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52450" y="4025637"/>
            <a:ext cx="4248149" cy="23237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into the 2000s….</a:t>
            </a:r>
          </a:p>
          <a:p>
            <a:pPr marL="285750" marR="0" lvl="0" indent="-285750" algn="l" rtl="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Officially discontinued only in 2013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95275" y="174627"/>
            <a:ext cx="8134350" cy="718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included?</a:t>
            </a:r>
          </a:p>
        </p:txBody>
      </p:sp>
      <p:pic>
        <p:nvPicPr>
          <p:cNvPr id="306" name="Shape 3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1425132"/>
            <a:ext cx="8616306" cy="440221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/>
          <p:nvPr/>
        </p:nvSpPr>
        <p:spPr>
          <a:xfrm>
            <a:off x="4057650" y="2095500"/>
            <a:ext cx="2743199" cy="590550"/>
          </a:xfrm>
          <a:prstGeom prst="donut">
            <a:avLst>
              <a:gd name="adj" fmla="val 12041"/>
            </a:avLst>
          </a:prstGeom>
          <a:solidFill>
            <a:srgbClr val="8296B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6168380" y="2333625"/>
            <a:ext cx="2743199" cy="590550"/>
          </a:xfrm>
          <a:prstGeom prst="donut">
            <a:avLst>
              <a:gd name="adj" fmla="val 12041"/>
            </a:avLst>
          </a:prstGeom>
          <a:solidFill>
            <a:srgbClr val="8296B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6168380" y="4733925"/>
            <a:ext cx="2743199" cy="590550"/>
          </a:xfrm>
          <a:prstGeom prst="donut">
            <a:avLst>
              <a:gd name="adj" fmla="val 12041"/>
            </a:avLst>
          </a:prstGeom>
          <a:solidFill>
            <a:srgbClr val="8296B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1257300" y="5697300"/>
            <a:ext cx="3733800" cy="1113450"/>
          </a:xfrm>
          <a:prstGeom prst="irregularSeal1">
            <a:avLst/>
          </a:prstGeom>
          <a:solidFill>
            <a:srgbClr val="8DA9D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sp>
        <p:nvSpPr>
          <p:cNvPr id="311" name="Shape 311"/>
          <p:cNvSpPr/>
          <p:nvPr/>
        </p:nvSpPr>
        <p:spPr>
          <a:xfrm>
            <a:off x="5486401" y="6019800"/>
            <a:ext cx="2838450" cy="750524"/>
          </a:xfrm>
          <a:prstGeom prst="wedgeRoundRectCallout">
            <a:avLst>
              <a:gd name="adj1" fmla="val -48738"/>
              <a:gd name="adj2" fmla="val -87972"/>
              <a:gd name="adj3" fmla="val 16667"/>
            </a:avLst>
          </a:prstGeom>
          <a:solidFill>
            <a:srgbClr val="8DA9D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based?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295275" y="952501"/>
            <a:ext cx="5191125" cy="523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and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95300" y="365126"/>
            <a:ext cx="802005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provided</a:t>
            </a:r>
          </a:p>
        </p:txBody>
      </p:sp>
      <p:pic>
        <p:nvPicPr>
          <p:cNvPr id="318" name="Shape 3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339185">
            <a:off x="4939096" y="1852944"/>
            <a:ext cx="3486070" cy="38828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9" name="Shape 319"/>
          <p:cNvSpPr/>
          <p:nvPr/>
        </p:nvSpPr>
        <p:spPr>
          <a:xfrm>
            <a:off x="504825" y="1328601"/>
            <a:ext cx="4000499" cy="4336166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Departmental summer courses from 1982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32706" y="365126"/>
            <a:ext cx="8082643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 stage:  Computer Studies in the Junior Cycle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32706" y="1825625"/>
            <a:ext cx="4988379" cy="3298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thing happens,” 1985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(Bernard Shaw, 					</a:t>
            </a:r>
            <a:r>
              <a:rPr lang="e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Methuselah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free-standing subject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though </a:t>
            </a: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non-examinable</a:t>
            </a: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Intermediate Certificate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Anyone here remember it?  Taught it?  Until when?</a:t>
            </a:r>
          </a:p>
        </p:txBody>
      </p:sp>
      <p:sp>
        <p:nvSpPr>
          <p:cNvPr id="327" name="Shape 327"/>
          <p:cNvSpPr/>
          <p:nvPr/>
        </p:nvSpPr>
        <p:spPr>
          <a:xfrm>
            <a:off x="6229350" y="1206500"/>
            <a:ext cx="2400300" cy="1238250"/>
          </a:xfrm>
          <a:prstGeom prst="wedgeEllipseCallout">
            <a:avLst>
              <a:gd name="adj1" fmla="val -137160"/>
              <a:gd name="adj2" fmla="val 99363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Welcome!</a:t>
            </a:r>
          </a:p>
        </p:txBody>
      </p:sp>
      <p:sp>
        <p:nvSpPr>
          <p:cNvPr id="328" name="Shape 328"/>
          <p:cNvSpPr/>
          <p:nvPr/>
        </p:nvSpPr>
        <p:spPr>
          <a:xfrm>
            <a:off x="5143500" y="2694214"/>
            <a:ext cx="4000499" cy="4102778"/>
          </a:xfrm>
          <a:prstGeom prst="irregularSeal1">
            <a:avLst/>
          </a:prstGeom>
          <a:solidFill>
            <a:srgbClr val="8296B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Departmental summer courses and notes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70794" y="5306024"/>
            <a:ext cx="5301300" cy="79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… into the 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1990s</a:t>
            </a:r>
            <a:endParaRPr lang="en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432694" y="5868364"/>
            <a:ext cx="53394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Faded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1274</Words>
  <Application>Microsoft Office PowerPoint</Application>
  <PresentationFormat>On-screen Show (4:3)</PresentationFormat>
  <Paragraphs>168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Setting the Scene</vt:lpstr>
      <vt:lpstr>Introduction</vt:lpstr>
      <vt:lpstr>Welcome … what?</vt:lpstr>
      <vt:lpstr>Guess who and when!</vt:lpstr>
      <vt:lpstr>PowerPoint Presentation</vt:lpstr>
      <vt:lpstr>Moves had started – “Computer Studies Option” in Leaving Certificate Mathematics</vt:lpstr>
      <vt:lpstr>What was included?</vt:lpstr>
      <vt:lpstr>Support provided</vt:lpstr>
      <vt:lpstr>The second stage:  Computer Studies in the Junior Cycle</vt:lpstr>
      <vt:lpstr>What was the rationale / focus?</vt:lpstr>
      <vt:lpstr>Anticipating the third stage….</vt:lpstr>
      <vt:lpstr>NCCA policy work, 1993-1994</vt:lpstr>
      <vt:lpstr>NCCA policy work, 2000-2004</vt:lpstr>
      <vt:lpstr>PowerPoint Presentation</vt:lpstr>
      <vt:lpstr>Why?</vt:lpstr>
      <vt:lpstr>Context:  why in the 1980s?</vt:lpstr>
      <vt:lpstr>CESI as the go-to body for consultations on computer education…</vt:lpstr>
      <vt:lpstr>Why in the curriculum:  aims / rationale?</vt:lpstr>
      <vt:lpstr>Where in the curriculum?</vt:lpstr>
      <vt:lpstr>What did not work?</vt:lpstr>
      <vt:lpstr>So do it differently this time…</vt:lpstr>
      <vt:lpstr>Why again now?</vt:lpstr>
      <vt:lpstr>Context and purpose</vt:lpstr>
      <vt:lpstr>Moving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Scene</dc:title>
  <dc:creator>My Laptop</dc:creator>
  <cp:lastModifiedBy>My Laptop</cp:lastModifiedBy>
  <cp:revision>2</cp:revision>
  <dcterms:modified xsi:type="dcterms:W3CDTF">2017-09-16T18:07:57Z</dcterms:modified>
</cp:coreProperties>
</file>