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49EB247-893D-4A8A-BC47-2C6D0C1151BC}" type="datetimeFigureOut">
              <a:rPr lang="en-US"/>
              <a:pPr>
                <a:defRPr/>
              </a:pPr>
              <a:t>6/7/2016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562FA07-3124-4B7A-88D5-5DCF3D355D5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C586C4E-3172-4217-BEBC-0AB63D5010E9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E4A6D66-BDCF-42B0-A655-C5D81B915B67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>
              <a:cs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0DB9FF-22A1-43B5-AB31-5F4FD336E7B3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>
              <a:cs typeface="Arial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758D6CB-5254-46F7-BCD9-056BE1DD3627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>
              <a:cs typeface="Arial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057AB69-362E-4869-9E7F-CB42573C5082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>
              <a:cs typeface="Arial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81D8A0C-5DD5-4068-99B1-AD8131C40BCE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>
              <a:cs typeface="Arial" charset="0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B0D5E5E-D775-4677-A6F3-7AD11378F01C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>
              <a:cs typeface="Arial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E168DAD-4C2B-49EC-90C6-7195014D349B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>
              <a:cs typeface="Arial" charset="0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BD4A78-08A8-42B9-9E82-405B61DFBEF3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>
              <a:cs typeface="Arial" charset="0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071F3-BAEC-478E-B272-103EFFA683A3}" type="datetimeFigureOut">
              <a:rPr lang="en-US"/>
              <a:pPr>
                <a:defRPr/>
              </a:pPr>
              <a:t>6/7/2016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8457D-3918-41E5-9C71-57BFD7B09A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BF118-DE5D-4CB3-8EE9-1F5FCA10B0EB}" type="datetimeFigureOut">
              <a:rPr lang="en-US"/>
              <a:pPr>
                <a:defRPr/>
              </a:pPr>
              <a:t>6/7/2016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068FA-F61E-4A41-B76A-DBF32C2615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31C10-11E8-4016-A955-C5983B6B54A8}" type="datetimeFigureOut">
              <a:rPr lang="en-US"/>
              <a:pPr>
                <a:defRPr/>
              </a:pPr>
              <a:t>6/7/2016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29DA0-F1E4-41A6-BBF5-2EE1654067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B1FFF-8766-404E-B9DA-143C2643559F}" type="datetimeFigureOut">
              <a:rPr lang="en-US"/>
              <a:pPr>
                <a:defRPr/>
              </a:pPr>
              <a:t>6/7/2016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0C10A-A194-4309-97ED-954C9C37CC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B6252-E344-4B5F-827C-0F80737C9565}" type="datetimeFigureOut">
              <a:rPr lang="en-US"/>
              <a:pPr>
                <a:defRPr/>
              </a:pPr>
              <a:t>6/7/2016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49921-5E88-45E5-9747-8C58540A2D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54B8D-2AC8-4AFD-83B1-4165F6FAE8DC}" type="datetimeFigureOut">
              <a:rPr lang="en-US"/>
              <a:pPr>
                <a:defRPr/>
              </a:pPr>
              <a:t>6/7/2016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B4E00-22C6-459A-908F-EEC8A42C4F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C9946-20DE-4965-907B-7E0A1C154A4B}" type="datetimeFigureOut">
              <a:rPr lang="en-US"/>
              <a:pPr>
                <a:defRPr/>
              </a:pPr>
              <a:t>6/7/2016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C1184-49FD-4B3D-A7F1-73DC9191B3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419EE-5D10-4DC6-A405-4FB456CFF491}" type="datetimeFigureOut">
              <a:rPr lang="en-US"/>
              <a:pPr>
                <a:defRPr/>
              </a:pPr>
              <a:t>6/7/2016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40795-A46F-40FB-9A60-B81B0F7FD6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CFA2E-C482-4BFC-954D-A570FBF8403D}" type="datetimeFigureOut">
              <a:rPr lang="en-US"/>
              <a:pPr>
                <a:defRPr/>
              </a:pPr>
              <a:t>6/7/2016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CC0B4-BE4B-4BE3-ABF6-CA676D09B4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0BBD7-D1B5-4BB1-B892-31FE2D1A506F}" type="datetimeFigureOut">
              <a:rPr lang="en-US"/>
              <a:pPr>
                <a:defRPr/>
              </a:pPr>
              <a:t>6/7/2016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01A40-309E-4A40-B605-D038C91607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71143-4972-4A6C-9B21-9BC207C7FA9A}" type="datetimeFigureOut">
              <a:rPr lang="en-US"/>
              <a:pPr>
                <a:defRPr/>
              </a:pPr>
              <a:t>6/7/2016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978DB-E641-4275-8B92-B42618C433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185BF0-FCF5-45EE-9D41-5F43C7EF866C}" type="datetimeFigureOut">
              <a:rPr lang="en-US"/>
              <a:pPr>
                <a:defRPr/>
              </a:pPr>
              <a:t>6/7/2016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06DEEB-2129-4404-A029-E565AD64DF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85788" y="2130425"/>
            <a:ext cx="7772400" cy="1470025"/>
          </a:xfrm>
        </p:spPr>
        <p:txBody>
          <a:bodyPr/>
          <a:lstStyle/>
          <a:p>
            <a:r>
              <a:rPr lang="en-US" smtClean="0"/>
              <a:t>Backup with Snapshots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2528888"/>
            <a:ext cx="8404226" cy="250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AutoShape 3"/>
          <p:cNvSpPr>
            <a:spLocks noChangeArrowheads="1"/>
          </p:cNvSpPr>
          <p:nvPr/>
        </p:nvSpPr>
        <p:spPr bwMode="auto">
          <a:xfrm>
            <a:off x="2740025" y="2895600"/>
            <a:ext cx="3886200" cy="1676400"/>
          </a:xfrm>
          <a:prstGeom prst="can">
            <a:avLst>
              <a:gd name="adj" fmla="val 25000"/>
            </a:avLst>
          </a:prstGeom>
          <a:solidFill>
            <a:srgbClr val="CCE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Calibri" pitchFamily="34" charset="0"/>
            </a:endParaRPr>
          </a:p>
          <a:p>
            <a:r>
              <a:rPr lang="en-US" sz="1200">
                <a:latin typeface="Calibri" pitchFamily="34" charset="0"/>
              </a:rPr>
              <a:t> </a:t>
            </a:r>
            <a:r>
              <a:rPr lang="en-US" sz="1400">
                <a:latin typeface="Calibri" pitchFamily="34" charset="0"/>
              </a:rPr>
              <a:t>Original</a:t>
            </a:r>
          </a:p>
          <a:p>
            <a:r>
              <a:rPr lang="en-US" sz="1400">
                <a:latin typeface="Calibri" pitchFamily="34" charset="0"/>
              </a:rPr>
              <a:t>Volume</a:t>
            </a:r>
          </a:p>
        </p:txBody>
      </p:sp>
      <p:sp>
        <p:nvSpPr>
          <p:cNvPr id="17411" name="AutoShape 4"/>
          <p:cNvSpPr>
            <a:spLocks noChangeArrowheads="1"/>
          </p:cNvSpPr>
          <p:nvPr/>
        </p:nvSpPr>
        <p:spPr bwMode="auto">
          <a:xfrm>
            <a:off x="2701925" y="4724400"/>
            <a:ext cx="952500" cy="1219200"/>
          </a:xfrm>
          <a:prstGeom prst="can">
            <a:avLst>
              <a:gd name="adj" fmla="val 32000"/>
            </a:avLst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200">
                <a:latin typeface="Calibri" pitchFamily="34" charset="0"/>
              </a:rPr>
              <a:t> </a:t>
            </a:r>
            <a:r>
              <a:rPr lang="en-US" sz="1400">
                <a:latin typeface="Calibri" pitchFamily="34" charset="0"/>
              </a:rPr>
              <a:t>Snapshot</a:t>
            </a:r>
          </a:p>
          <a:p>
            <a:r>
              <a:rPr lang="en-US" sz="1400">
                <a:latin typeface="Calibri" pitchFamily="34" charset="0"/>
              </a:rPr>
              <a:t>Volume</a:t>
            </a:r>
          </a:p>
          <a:p>
            <a:r>
              <a:rPr lang="en-US" sz="1400">
                <a:latin typeface="Calibri" pitchFamily="34" charset="0"/>
              </a:rPr>
              <a:t>9 am</a:t>
            </a:r>
          </a:p>
        </p:txBody>
      </p:sp>
      <p:sp>
        <p:nvSpPr>
          <p:cNvPr id="17412" name="Rectangle 5"/>
          <p:cNvSpPr>
            <a:spLocks noGrp="1" noChangeArrowheads="1"/>
          </p:cNvSpPr>
          <p:nvPr>
            <p:ph type="title"/>
          </p:nvPr>
        </p:nvSpPr>
        <p:spPr>
          <a:xfrm>
            <a:off x="2595563" y="1588"/>
            <a:ext cx="6548437" cy="809625"/>
          </a:xfrm>
        </p:spPr>
        <p:txBody>
          <a:bodyPr/>
          <a:lstStyle/>
          <a:p>
            <a:r>
              <a:rPr lang="en-US" smtClean="0"/>
              <a:t>Snapshots Concept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368425" y="1600200"/>
            <a:ext cx="1905000" cy="1524000"/>
            <a:chOff x="862" y="1008"/>
            <a:chExt cx="1200" cy="960"/>
          </a:xfrm>
        </p:grpSpPr>
        <p:sp>
          <p:nvSpPr>
            <p:cNvPr id="17433" name="AutoShape 7"/>
            <p:cNvSpPr>
              <a:spLocks noChangeArrowheads="1"/>
            </p:cNvSpPr>
            <p:nvPr/>
          </p:nvSpPr>
          <p:spPr bwMode="auto">
            <a:xfrm>
              <a:off x="1726" y="1824"/>
              <a:ext cx="336" cy="144"/>
            </a:xfrm>
            <a:prstGeom prst="can">
              <a:avLst>
                <a:gd name="adj" fmla="val 50000"/>
              </a:avLst>
            </a:prstGeom>
            <a:solidFill>
              <a:schemeClr val="accent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1400">
                <a:latin typeface="Calibri" pitchFamily="34" charset="0"/>
              </a:endParaRPr>
            </a:p>
          </p:txBody>
        </p:sp>
        <p:sp>
          <p:nvSpPr>
            <p:cNvPr id="17434" name="Line 8"/>
            <p:cNvSpPr>
              <a:spLocks noChangeShapeType="1"/>
            </p:cNvSpPr>
            <p:nvPr/>
          </p:nvSpPr>
          <p:spPr bwMode="auto">
            <a:xfrm>
              <a:off x="862" y="1008"/>
              <a:ext cx="960" cy="86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14" name="Text Box 9"/>
          <p:cNvSpPr txBox="1">
            <a:spLocks noChangeArrowheads="1"/>
          </p:cNvSpPr>
          <p:nvPr/>
        </p:nvSpPr>
        <p:spPr bwMode="auto">
          <a:xfrm>
            <a:off x="758825" y="1219200"/>
            <a:ext cx="25908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en-US" sz="1600" b="1">
                <a:latin typeface="Calibri" pitchFamily="34" charset="0"/>
                <a:cs typeface="Times New Roman" pitchFamily="18" charset="0"/>
              </a:rPr>
              <a:t>New Write Block</a:t>
            </a:r>
          </a:p>
        </p:txBody>
      </p:sp>
      <p:sp>
        <p:nvSpPr>
          <p:cNvPr id="17415" name="Text Box 10"/>
          <p:cNvSpPr txBox="1">
            <a:spLocks noChangeArrowheads="1"/>
          </p:cNvSpPr>
          <p:nvPr/>
        </p:nvSpPr>
        <p:spPr bwMode="auto">
          <a:xfrm>
            <a:off x="2749550" y="2543175"/>
            <a:ext cx="12827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en-US" sz="1600" b="1">
                <a:latin typeface="Calibri" pitchFamily="34" charset="0"/>
                <a:cs typeface="Times New Roman" pitchFamily="18" charset="0"/>
              </a:rPr>
              <a:t>Old Block</a:t>
            </a:r>
          </a:p>
        </p:txBody>
      </p:sp>
      <p:sp>
        <p:nvSpPr>
          <p:cNvPr id="17416" name="AutoShape 11"/>
          <p:cNvSpPr>
            <a:spLocks noChangeArrowheads="1"/>
          </p:cNvSpPr>
          <p:nvPr/>
        </p:nvSpPr>
        <p:spPr bwMode="auto">
          <a:xfrm>
            <a:off x="6092825" y="4724400"/>
            <a:ext cx="952500" cy="1219200"/>
          </a:xfrm>
          <a:prstGeom prst="can">
            <a:avLst>
              <a:gd name="adj" fmla="val 32000"/>
            </a:avLst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Calibri" pitchFamily="34" charset="0"/>
            </a:endParaRPr>
          </a:p>
          <a:p>
            <a:r>
              <a:rPr lang="en-US" sz="1400">
                <a:latin typeface="Calibri" pitchFamily="34" charset="0"/>
              </a:rPr>
              <a:t>Snapshot</a:t>
            </a:r>
          </a:p>
          <a:p>
            <a:r>
              <a:rPr lang="en-US" sz="1400">
                <a:latin typeface="Calibri" pitchFamily="34" charset="0"/>
              </a:rPr>
              <a:t>Volume</a:t>
            </a:r>
          </a:p>
          <a:p>
            <a:r>
              <a:rPr lang="en-US" sz="1400">
                <a:latin typeface="Calibri" pitchFamily="34" charset="0"/>
              </a:rPr>
              <a:t>6 am</a:t>
            </a:r>
          </a:p>
        </p:txBody>
      </p:sp>
      <p:sp>
        <p:nvSpPr>
          <p:cNvPr id="17417" name="AutoShape 12"/>
          <p:cNvSpPr>
            <a:spLocks noChangeArrowheads="1"/>
          </p:cNvSpPr>
          <p:nvPr/>
        </p:nvSpPr>
        <p:spPr bwMode="auto">
          <a:xfrm>
            <a:off x="4949825" y="4724400"/>
            <a:ext cx="952500" cy="1219200"/>
          </a:xfrm>
          <a:prstGeom prst="can">
            <a:avLst>
              <a:gd name="adj" fmla="val 32000"/>
            </a:avLst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200">
                <a:latin typeface="Calibri" pitchFamily="34" charset="0"/>
              </a:rPr>
              <a:t> </a:t>
            </a:r>
            <a:r>
              <a:rPr lang="en-US" sz="1400">
                <a:latin typeface="Calibri" pitchFamily="34" charset="0"/>
              </a:rPr>
              <a:t>Snapshot</a:t>
            </a:r>
          </a:p>
          <a:p>
            <a:r>
              <a:rPr lang="en-US" sz="1400">
                <a:latin typeface="Calibri" pitchFamily="34" charset="0"/>
              </a:rPr>
              <a:t>Volume</a:t>
            </a:r>
          </a:p>
          <a:p>
            <a:r>
              <a:rPr lang="en-US" sz="1400">
                <a:latin typeface="Calibri" pitchFamily="34" charset="0"/>
              </a:rPr>
              <a:t>7 am</a:t>
            </a:r>
          </a:p>
        </p:txBody>
      </p:sp>
      <p:sp>
        <p:nvSpPr>
          <p:cNvPr id="17418" name="AutoShape 13"/>
          <p:cNvSpPr>
            <a:spLocks noChangeArrowheads="1"/>
          </p:cNvSpPr>
          <p:nvPr/>
        </p:nvSpPr>
        <p:spPr bwMode="auto">
          <a:xfrm>
            <a:off x="3806825" y="4724400"/>
            <a:ext cx="952500" cy="1219200"/>
          </a:xfrm>
          <a:prstGeom prst="can">
            <a:avLst>
              <a:gd name="adj" fmla="val 32000"/>
            </a:avLst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200">
                <a:latin typeface="Calibri" pitchFamily="34" charset="0"/>
              </a:rPr>
              <a:t> </a:t>
            </a:r>
            <a:r>
              <a:rPr lang="en-US" sz="1400">
                <a:latin typeface="Calibri" pitchFamily="34" charset="0"/>
              </a:rPr>
              <a:t>Snapshot</a:t>
            </a:r>
          </a:p>
          <a:p>
            <a:r>
              <a:rPr lang="en-US" sz="1400">
                <a:latin typeface="Calibri" pitchFamily="34" charset="0"/>
              </a:rPr>
              <a:t>Volume</a:t>
            </a:r>
          </a:p>
          <a:p>
            <a:r>
              <a:rPr lang="en-US" sz="1400">
                <a:latin typeface="Calibri" pitchFamily="34" charset="0"/>
              </a:rPr>
              <a:t>8 am</a:t>
            </a: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292225" y="3048000"/>
            <a:ext cx="1447800" cy="2286000"/>
            <a:chOff x="814" y="1920"/>
            <a:chExt cx="912" cy="1440"/>
          </a:xfrm>
        </p:grpSpPr>
        <p:sp>
          <p:nvSpPr>
            <p:cNvPr id="17431" name="AutoShape 15"/>
            <p:cNvSpPr>
              <a:spLocks noChangeArrowheads="1"/>
            </p:cNvSpPr>
            <p:nvPr/>
          </p:nvSpPr>
          <p:spPr bwMode="auto">
            <a:xfrm>
              <a:off x="814" y="1920"/>
              <a:ext cx="912" cy="1440"/>
            </a:xfrm>
            <a:prstGeom prst="curvedRightArrow">
              <a:avLst>
                <a:gd name="adj1" fmla="val 1871"/>
                <a:gd name="adj2" fmla="val 34240"/>
                <a:gd name="adj3" fmla="val 13597"/>
              </a:avLst>
            </a:prstGeom>
            <a:solidFill>
              <a:schemeClr val="accent1">
                <a:alpha val="50195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7432" name="AutoShape 16"/>
            <p:cNvSpPr>
              <a:spLocks noChangeArrowheads="1"/>
            </p:cNvSpPr>
            <p:nvPr/>
          </p:nvSpPr>
          <p:spPr bwMode="auto">
            <a:xfrm>
              <a:off x="958" y="2928"/>
              <a:ext cx="336" cy="144"/>
            </a:xfrm>
            <a:prstGeom prst="can">
              <a:avLst>
                <a:gd name="adj" fmla="val 50000"/>
              </a:avLst>
            </a:prstGeom>
            <a:solidFill>
              <a:srgbClr val="CCE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1400">
                <a:latin typeface="Calibri" pitchFamily="34" charset="0"/>
              </a:endParaRPr>
            </a:p>
          </p:txBody>
        </p:sp>
      </p:grpSp>
      <p:sp>
        <p:nvSpPr>
          <p:cNvPr id="17420" name="Rectangle 17"/>
          <p:cNvSpPr>
            <a:spLocks noChangeArrowheads="1"/>
          </p:cNvSpPr>
          <p:nvPr/>
        </p:nvSpPr>
        <p:spPr bwMode="auto">
          <a:xfrm>
            <a:off x="7269163" y="3648075"/>
            <a:ext cx="762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IP SAN</a:t>
            </a:r>
            <a:endParaRPr lang="en-US" b="1">
              <a:latin typeface="Calibri" pitchFamily="34" charset="0"/>
            </a:endParaRPr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 rot="2608754">
            <a:off x="4529138" y="4411663"/>
            <a:ext cx="2422525" cy="757237"/>
            <a:chOff x="954" y="2949"/>
            <a:chExt cx="1526" cy="477"/>
          </a:xfrm>
        </p:grpSpPr>
        <p:sp>
          <p:nvSpPr>
            <p:cNvPr id="17429" name="AutoShape 19"/>
            <p:cNvSpPr>
              <a:spLocks noChangeArrowheads="1"/>
            </p:cNvSpPr>
            <p:nvPr/>
          </p:nvSpPr>
          <p:spPr bwMode="auto">
            <a:xfrm rot="-5418741">
              <a:off x="1597" y="2306"/>
              <a:ext cx="240" cy="1526"/>
            </a:xfrm>
            <a:prstGeom prst="upArrow">
              <a:avLst>
                <a:gd name="adj1" fmla="val 50000"/>
                <a:gd name="adj2" fmla="val 158958"/>
              </a:avLst>
            </a:prstGeom>
            <a:solidFill>
              <a:srgbClr val="4592D6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7430" name="Text Box 20"/>
            <p:cNvSpPr txBox="1">
              <a:spLocks noChangeArrowheads="1"/>
            </p:cNvSpPr>
            <p:nvPr/>
          </p:nvSpPr>
          <p:spPr bwMode="auto">
            <a:xfrm>
              <a:off x="1514" y="3169"/>
              <a:ext cx="783" cy="25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25000"/>
                </a:lnSpc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latin typeface="Calibri" pitchFamily="34" charset="0"/>
                </a:rPr>
                <a:t>“Rollback”</a:t>
              </a:r>
            </a:p>
          </p:txBody>
        </p:sp>
      </p:grpSp>
      <p:sp>
        <p:nvSpPr>
          <p:cNvPr id="342037" name="AutoShape 21"/>
          <p:cNvSpPr>
            <a:spLocks noChangeArrowheads="1"/>
          </p:cNvSpPr>
          <p:nvPr/>
        </p:nvSpPr>
        <p:spPr bwMode="auto">
          <a:xfrm>
            <a:off x="2732088" y="2892425"/>
            <a:ext cx="533400" cy="228600"/>
          </a:xfrm>
          <a:prstGeom prst="can">
            <a:avLst>
              <a:gd name="adj" fmla="val 50000"/>
            </a:avLst>
          </a:prstGeom>
          <a:solidFill>
            <a:srgbClr val="CCE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 sz="1400">
              <a:latin typeface="Calibri" pitchFamily="34" charset="0"/>
            </a:endParaRPr>
          </a:p>
        </p:txBody>
      </p: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3721100" y="1009650"/>
            <a:ext cx="701675" cy="3978275"/>
            <a:chOff x="2344" y="636"/>
            <a:chExt cx="442" cy="2506"/>
          </a:xfrm>
        </p:grpSpPr>
        <p:sp>
          <p:nvSpPr>
            <p:cNvPr id="17427" name="AutoShape 23"/>
            <p:cNvSpPr>
              <a:spLocks noChangeArrowheads="1"/>
            </p:cNvSpPr>
            <p:nvPr/>
          </p:nvSpPr>
          <p:spPr bwMode="auto">
            <a:xfrm rot="1588059">
              <a:off x="2546" y="636"/>
              <a:ext cx="240" cy="2506"/>
            </a:xfrm>
            <a:prstGeom prst="upArrow">
              <a:avLst>
                <a:gd name="adj1" fmla="val 50000"/>
                <a:gd name="adj2" fmla="val 261042"/>
              </a:avLst>
            </a:prstGeom>
            <a:solidFill>
              <a:srgbClr val="4592D6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7428" name="Text Box 24"/>
            <p:cNvSpPr txBox="1">
              <a:spLocks noChangeArrowheads="1"/>
            </p:cNvSpPr>
            <p:nvPr/>
          </p:nvSpPr>
          <p:spPr bwMode="auto">
            <a:xfrm rot="-3817397">
              <a:off x="2121" y="1628"/>
              <a:ext cx="704" cy="25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25000"/>
                </a:lnSpc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latin typeface="Calibri" pitchFamily="34" charset="0"/>
                </a:rPr>
                <a:t>“Expose”</a:t>
              </a:r>
            </a:p>
          </p:txBody>
        </p:sp>
      </p:grpSp>
      <p:sp>
        <p:nvSpPr>
          <p:cNvPr id="342041" name="Text Box 25"/>
          <p:cNvSpPr txBox="1">
            <a:spLocks noChangeArrowheads="1"/>
          </p:cNvSpPr>
          <p:nvPr/>
        </p:nvSpPr>
        <p:spPr bwMode="auto">
          <a:xfrm>
            <a:off x="4541838" y="1062038"/>
            <a:ext cx="3336925" cy="1812925"/>
          </a:xfrm>
          <a:prstGeom prst="rect">
            <a:avLst/>
          </a:prstGeom>
          <a:solidFill>
            <a:srgbClr val="90D8E8"/>
          </a:solidFill>
          <a:ln w="9525" algn="ctr">
            <a:solidFill>
              <a:srgbClr val="353A9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600">
                <a:solidFill>
                  <a:schemeClr val="bg1"/>
                </a:solidFill>
                <a:latin typeface="Calibri" pitchFamily="34" charset="0"/>
              </a:rPr>
              <a:t> Minimum Snapshot size: 1%</a:t>
            </a:r>
          </a:p>
          <a:p>
            <a:pPr>
              <a:buFontTx/>
              <a:buChar char="•"/>
            </a:pPr>
            <a:r>
              <a:rPr lang="en-US" sz="1600">
                <a:solidFill>
                  <a:schemeClr val="bg1"/>
                </a:solidFill>
                <a:latin typeface="Calibri" pitchFamily="34" charset="0"/>
              </a:rPr>
              <a:t> Alarm when snap size reach 80%</a:t>
            </a:r>
          </a:p>
          <a:p>
            <a:pPr>
              <a:buFontTx/>
              <a:buChar char="•"/>
            </a:pPr>
            <a:r>
              <a:rPr lang="en-US" sz="1600">
                <a:solidFill>
                  <a:schemeClr val="bg1"/>
                </a:solidFill>
                <a:latin typeface="Calibri" pitchFamily="34" charset="0"/>
              </a:rPr>
              <a:t> Up to 4 per volume</a:t>
            </a:r>
          </a:p>
          <a:p>
            <a:pPr>
              <a:buFontTx/>
              <a:buChar char="•"/>
            </a:pPr>
            <a:r>
              <a:rPr lang="en-US" sz="1600">
                <a:solidFill>
                  <a:schemeClr val="bg1"/>
                </a:solidFill>
                <a:latin typeface="Calibri" pitchFamily="34" charset="0"/>
              </a:rPr>
              <a:t> Writable and mountable</a:t>
            </a:r>
          </a:p>
          <a:p>
            <a:pPr>
              <a:buFontTx/>
              <a:buChar char="•"/>
            </a:pPr>
            <a:r>
              <a:rPr lang="en-US" sz="1600">
                <a:solidFill>
                  <a:schemeClr val="bg1"/>
                </a:solidFill>
                <a:latin typeface="Calibri" pitchFamily="34" charset="0"/>
              </a:rPr>
              <a:t> Used mainly for backup &amp; restore</a:t>
            </a:r>
          </a:p>
          <a:p>
            <a:pPr>
              <a:buFontTx/>
              <a:buChar char="•"/>
            </a:pPr>
            <a:r>
              <a:rPr lang="en-US" sz="160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1600" u="sng">
                <a:solidFill>
                  <a:schemeClr val="bg1"/>
                </a:solidFill>
                <a:latin typeface="Calibri" pitchFamily="34" charset="0"/>
              </a:rPr>
              <a:t>Other usages</a:t>
            </a:r>
            <a:r>
              <a:rPr lang="en-US" sz="1600">
                <a:solidFill>
                  <a:schemeClr val="bg1"/>
                </a:solidFill>
                <a:latin typeface="Calibri" pitchFamily="34" charset="0"/>
              </a:rPr>
              <a:t>: DB duplication for</a:t>
            </a:r>
          </a:p>
          <a:p>
            <a:r>
              <a:rPr lang="en-US" sz="1600">
                <a:solidFill>
                  <a:schemeClr val="bg1"/>
                </a:solidFill>
                <a:latin typeface="Calibri" pitchFamily="34" charset="0"/>
              </a:rPr>
              <a:t>  testing, boot images </a:t>
            </a:r>
          </a:p>
        </p:txBody>
      </p:sp>
      <p:sp>
        <p:nvSpPr>
          <p:cNvPr id="17425" name="Text Box 26"/>
          <p:cNvSpPr txBox="1">
            <a:spLocks noChangeArrowheads="1"/>
          </p:cNvSpPr>
          <p:nvPr/>
        </p:nvSpPr>
        <p:spPr bwMode="auto">
          <a:xfrm>
            <a:off x="0" y="6154738"/>
            <a:ext cx="2544763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u="sng">
                <a:latin typeface="Calibri" pitchFamily="34" charset="0"/>
              </a:rPr>
              <a:t>Method</a:t>
            </a:r>
            <a:r>
              <a:rPr lang="en-US" sz="1600">
                <a:latin typeface="Calibri" pitchFamily="34" charset="0"/>
              </a:rPr>
              <a:t>: Copy old on write</a:t>
            </a:r>
          </a:p>
        </p:txBody>
      </p:sp>
      <p:sp>
        <p:nvSpPr>
          <p:cNvPr id="342043" name="AutoShape 27"/>
          <p:cNvSpPr>
            <a:spLocks noChangeArrowheads="1"/>
          </p:cNvSpPr>
          <p:nvPr/>
        </p:nvSpPr>
        <p:spPr bwMode="auto">
          <a:xfrm>
            <a:off x="1214438" y="1558925"/>
            <a:ext cx="533400" cy="228600"/>
          </a:xfrm>
          <a:prstGeom prst="can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 sz="140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2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420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3420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42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37" grpId="0" animBg="1"/>
      <p:bldP spid="342041" grpId="0" animBg="1"/>
      <p:bldP spid="342043" grpId="0" animBg="1"/>
      <p:bldP spid="34204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Restoring Directory from Snapshot</a:t>
            </a:r>
            <a:endParaRPr lang="en-US" sz="1800" smtClean="0"/>
          </a:p>
        </p:txBody>
      </p:sp>
      <p:pic>
        <p:nvPicPr>
          <p:cNvPr id="587779" name="Picture 3" descr="exposdsnap1"/>
          <p:cNvPicPr>
            <a:picLocks noChangeAspect="1" noChangeArrowheads="1"/>
          </p:cNvPicPr>
          <p:nvPr/>
        </p:nvPicPr>
        <p:blipFill>
          <a:blip r:embed="rId3"/>
          <a:srcRect b="17056"/>
          <a:stretch>
            <a:fillRect/>
          </a:stretch>
        </p:blipFill>
        <p:spPr bwMode="auto">
          <a:xfrm>
            <a:off x="550863" y="1176338"/>
            <a:ext cx="5759450" cy="513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7780" name="Oval 4"/>
          <p:cNvSpPr>
            <a:spLocks noChangeArrowheads="1"/>
          </p:cNvSpPr>
          <p:nvPr/>
        </p:nvSpPr>
        <p:spPr bwMode="auto">
          <a:xfrm>
            <a:off x="696913" y="4891088"/>
            <a:ext cx="1958975" cy="755650"/>
          </a:xfrm>
          <a:prstGeom prst="ellipse">
            <a:avLst/>
          </a:prstGeom>
          <a:noFill/>
          <a:ln w="28575" algn="ctr">
            <a:solidFill>
              <a:srgbClr val="353A9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14563" y="3963988"/>
            <a:ext cx="1819275" cy="1354137"/>
            <a:chOff x="1189" y="2770"/>
            <a:chExt cx="1146" cy="704"/>
          </a:xfrm>
        </p:grpSpPr>
        <p:sp>
          <p:nvSpPr>
            <p:cNvPr id="19461" name="Freeform 6"/>
            <p:cNvSpPr>
              <a:spLocks/>
            </p:cNvSpPr>
            <p:nvPr/>
          </p:nvSpPr>
          <p:spPr bwMode="auto">
            <a:xfrm>
              <a:off x="1189" y="2770"/>
              <a:ext cx="383" cy="704"/>
            </a:xfrm>
            <a:custGeom>
              <a:avLst/>
              <a:gdLst>
                <a:gd name="T0" fmla="*/ 0 w 383"/>
                <a:gd name="T1" fmla="*/ 704 h 704"/>
                <a:gd name="T2" fmla="*/ 374 w 383"/>
                <a:gd name="T3" fmla="*/ 348 h 704"/>
                <a:gd name="T4" fmla="*/ 54 w 383"/>
                <a:gd name="T5" fmla="*/ 0 h 704"/>
                <a:gd name="T6" fmla="*/ 0 60000 65536"/>
                <a:gd name="T7" fmla="*/ 0 60000 65536"/>
                <a:gd name="T8" fmla="*/ 0 60000 65536"/>
                <a:gd name="T9" fmla="*/ 0 w 383"/>
                <a:gd name="T10" fmla="*/ 0 h 704"/>
                <a:gd name="T11" fmla="*/ 383 w 383"/>
                <a:gd name="T12" fmla="*/ 704 h 7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3" h="704">
                  <a:moveTo>
                    <a:pt x="0" y="704"/>
                  </a:moveTo>
                  <a:cubicBezTo>
                    <a:pt x="182" y="584"/>
                    <a:pt x="365" y="465"/>
                    <a:pt x="374" y="348"/>
                  </a:cubicBezTo>
                  <a:cubicBezTo>
                    <a:pt x="383" y="231"/>
                    <a:pt x="218" y="115"/>
                    <a:pt x="54" y="0"/>
                  </a:cubicBezTo>
                </a:path>
              </a:pathLst>
            </a:custGeom>
            <a:noFill/>
            <a:ln w="38100" cap="flat" cmpd="sng">
              <a:solidFill>
                <a:srgbClr val="FF3300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2" name="Text Box 7"/>
            <p:cNvSpPr txBox="1">
              <a:spLocks noChangeArrowheads="1"/>
            </p:cNvSpPr>
            <p:nvPr/>
          </p:nvSpPr>
          <p:spPr bwMode="auto">
            <a:xfrm>
              <a:off x="1542" y="3013"/>
              <a:ext cx="793" cy="14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>
                  <a:solidFill>
                    <a:srgbClr val="FF3300"/>
                  </a:solidFill>
                  <a:latin typeface="Calibri" pitchFamily="34" charset="0"/>
                </a:rPr>
                <a:t>Copy directory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7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87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778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Create Snapshot</a:t>
            </a:r>
          </a:p>
        </p:txBody>
      </p:sp>
      <p:pic>
        <p:nvPicPr>
          <p:cNvPr id="21506" name="Picture 7" descr="snapCrt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2450" y="985838"/>
            <a:ext cx="7332663" cy="549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48" name="Picture 8" descr="snapCr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03350" y="1495425"/>
            <a:ext cx="5668963" cy="424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49" name="Picture 9" descr="snapCrt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38438" y="2728913"/>
            <a:ext cx="366712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3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3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Activate Snapshot</a:t>
            </a:r>
          </a:p>
        </p:txBody>
      </p:sp>
      <p:pic>
        <p:nvPicPr>
          <p:cNvPr id="23554" name="Picture 7" descr="snapCrt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0388" y="977900"/>
            <a:ext cx="7450137" cy="55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5496" name="Picture 8" descr="snapCrt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35088" y="1603375"/>
            <a:ext cx="6191250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5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Monitor Snapshot</a:t>
            </a:r>
          </a:p>
        </p:txBody>
      </p:sp>
      <p:pic>
        <p:nvPicPr>
          <p:cNvPr id="25602" name="Picture 6" descr="snapmonitor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7863" y="1000125"/>
            <a:ext cx="7224712" cy="553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7543" name="Picture 7" descr="snapCrt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3738" y="985838"/>
            <a:ext cx="7181850" cy="553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7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Expose Snapshot</a:t>
            </a:r>
          </a:p>
        </p:txBody>
      </p:sp>
      <p:pic>
        <p:nvPicPr>
          <p:cNvPr id="27650" name="Picture 6" descr="snapexp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2188" y="1435100"/>
            <a:ext cx="6172200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Deactivate Snapshot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1600" smtClean="0"/>
              <a:t>(Needed before rollback)</a:t>
            </a:r>
          </a:p>
        </p:txBody>
      </p:sp>
      <p:pic>
        <p:nvPicPr>
          <p:cNvPr id="29698" name="Picture 6" descr="snapCrt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1963" y="985838"/>
            <a:ext cx="7434262" cy="557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1639" name="Picture 7" descr="snapexp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43088" y="2205038"/>
            <a:ext cx="4683125" cy="285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1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10" descr="snaprb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9575" y="1042988"/>
            <a:ext cx="7753350" cy="537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Snapshot Rollback</a:t>
            </a:r>
          </a:p>
        </p:txBody>
      </p:sp>
      <p:pic>
        <p:nvPicPr>
          <p:cNvPr id="583689" name="Picture 9" descr="snaprB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14538" y="2147888"/>
            <a:ext cx="5172075" cy="317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691" name="Picture 11" descr="snaprb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62063" y="3062288"/>
            <a:ext cx="6648450" cy="134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692" name="Picture 12" descr="snaprb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9100" y="1071563"/>
            <a:ext cx="7753350" cy="530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3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3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3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98</Words>
  <Application>Microsoft Office PowerPoint</Application>
  <PresentationFormat>On-screen Show (4:3)</PresentationFormat>
  <Paragraphs>48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Arial</vt:lpstr>
      <vt:lpstr>Times New Roman</vt:lpstr>
      <vt:lpstr>Wingdings</vt:lpstr>
      <vt:lpstr>Office Theme</vt:lpstr>
      <vt:lpstr>Backup with Snapshots</vt:lpstr>
      <vt:lpstr>Snapshots Concept</vt:lpstr>
      <vt:lpstr>Restoring Directory from Snapshot</vt:lpstr>
      <vt:lpstr>Create Snapshot</vt:lpstr>
      <vt:lpstr>Activate Snapshot</vt:lpstr>
      <vt:lpstr>Monitor Snapshot</vt:lpstr>
      <vt:lpstr>Expose Snapshot</vt:lpstr>
      <vt:lpstr>Deactivate Snapshot (Needed before rollback)</vt:lpstr>
      <vt:lpstr>Snapshot Rollback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</dc:creator>
  <cp:lastModifiedBy>Coghlan</cp:lastModifiedBy>
  <cp:revision>2</cp:revision>
  <dcterms:created xsi:type="dcterms:W3CDTF">2009-10-01T11:26:07Z</dcterms:created>
  <dcterms:modified xsi:type="dcterms:W3CDTF">2016-06-07T11:50:34Z</dcterms:modified>
</cp:coreProperties>
</file>